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4"/>
  </p:notesMasterIdLst>
  <p:handoutMasterIdLst>
    <p:handoutMasterId r:id="rId25"/>
  </p:handoutMasterIdLst>
  <p:sldIdLst>
    <p:sldId id="4236" r:id="rId5"/>
    <p:sldId id="4237" r:id="rId6"/>
    <p:sldId id="4238" r:id="rId7"/>
    <p:sldId id="4239" r:id="rId8"/>
    <p:sldId id="4241" r:id="rId9"/>
    <p:sldId id="4248" r:id="rId10"/>
    <p:sldId id="4251" r:id="rId11"/>
    <p:sldId id="4254" r:id="rId12"/>
    <p:sldId id="4240" r:id="rId13"/>
    <p:sldId id="4266" r:id="rId14"/>
    <p:sldId id="4267" r:id="rId15"/>
    <p:sldId id="4247" r:id="rId16"/>
    <p:sldId id="4257" r:id="rId17"/>
    <p:sldId id="4286" r:id="rId18"/>
    <p:sldId id="4287" r:id="rId19"/>
    <p:sldId id="4258" r:id="rId20"/>
    <p:sldId id="4262" r:id="rId21"/>
    <p:sldId id="4263" r:id="rId22"/>
    <p:sldId id="4281" r:id="rId23"/>
  </p:sldIdLst>
  <p:sldSz cx="9144000" cy="6858000" type="screen4x3"/>
  <p:notesSz cx="7099300" cy="10234613"/>
  <p:custDataLst>
    <p:tags r:id="rId26"/>
  </p:custDataLst>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800" kern="1200">
        <a:solidFill>
          <a:schemeClr val="tx1"/>
        </a:solidFill>
        <a:latin typeface="Arial" charset="0"/>
        <a:ea typeface="+mn-ea"/>
        <a:cs typeface="Arial" charset="0"/>
      </a:defRPr>
    </a:lvl1pPr>
    <a:lvl2pPr marL="457200" algn="l" rtl="0" fontAlgn="base">
      <a:spcBef>
        <a:spcPct val="0"/>
      </a:spcBef>
      <a:spcAft>
        <a:spcPct val="0"/>
      </a:spcAft>
      <a:defRPr sz="800" kern="1200">
        <a:solidFill>
          <a:schemeClr val="tx1"/>
        </a:solidFill>
        <a:latin typeface="Arial" charset="0"/>
        <a:ea typeface="+mn-ea"/>
        <a:cs typeface="Arial" charset="0"/>
      </a:defRPr>
    </a:lvl2pPr>
    <a:lvl3pPr marL="914400" algn="l" rtl="0" fontAlgn="base">
      <a:spcBef>
        <a:spcPct val="0"/>
      </a:spcBef>
      <a:spcAft>
        <a:spcPct val="0"/>
      </a:spcAft>
      <a:defRPr sz="800" kern="1200">
        <a:solidFill>
          <a:schemeClr val="tx1"/>
        </a:solidFill>
        <a:latin typeface="Arial" charset="0"/>
        <a:ea typeface="+mn-ea"/>
        <a:cs typeface="Arial" charset="0"/>
      </a:defRPr>
    </a:lvl3pPr>
    <a:lvl4pPr marL="1371600" algn="l" rtl="0" fontAlgn="base">
      <a:spcBef>
        <a:spcPct val="0"/>
      </a:spcBef>
      <a:spcAft>
        <a:spcPct val="0"/>
      </a:spcAft>
      <a:defRPr sz="800" kern="1200">
        <a:solidFill>
          <a:schemeClr val="tx1"/>
        </a:solidFill>
        <a:latin typeface="Arial" charset="0"/>
        <a:ea typeface="+mn-ea"/>
        <a:cs typeface="Arial" charset="0"/>
      </a:defRPr>
    </a:lvl4pPr>
    <a:lvl5pPr marL="1828800" algn="l" rtl="0" fontAlgn="base">
      <a:spcBef>
        <a:spcPct val="0"/>
      </a:spcBef>
      <a:spcAft>
        <a:spcPct val="0"/>
      </a:spcAft>
      <a:defRPr sz="800" kern="1200">
        <a:solidFill>
          <a:schemeClr val="tx1"/>
        </a:solidFill>
        <a:latin typeface="Arial" charset="0"/>
        <a:ea typeface="+mn-ea"/>
        <a:cs typeface="Arial" charset="0"/>
      </a:defRPr>
    </a:lvl5pPr>
    <a:lvl6pPr marL="2286000" algn="l" defTabSz="914400" rtl="0" eaLnBrk="1" latinLnBrk="0" hangingPunct="1">
      <a:defRPr sz="800" kern="1200">
        <a:solidFill>
          <a:schemeClr val="tx1"/>
        </a:solidFill>
        <a:latin typeface="Arial" charset="0"/>
        <a:ea typeface="+mn-ea"/>
        <a:cs typeface="Arial" charset="0"/>
      </a:defRPr>
    </a:lvl6pPr>
    <a:lvl7pPr marL="2743200" algn="l" defTabSz="914400" rtl="0" eaLnBrk="1" latinLnBrk="0" hangingPunct="1">
      <a:defRPr sz="800" kern="1200">
        <a:solidFill>
          <a:schemeClr val="tx1"/>
        </a:solidFill>
        <a:latin typeface="Arial" charset="0"/>
        <a:ea typeface="+mn-ea"/>
        <a:cs typeface="Arial" charset="0"/>
      </a:defRPr>
    </a:lvl7pPr>
    <a:lvl8pPr marL="3200400" algn="l" defTabSz="914400" rtl="0" eaLnBrk="1" latinLnBrk="0" hangingPunct="1">
      <a:defRPr sz="800" kern="1200">
        <a:solidFill>
          <a:schemeClr val="tx1"/>
        </a:solidFill>
        <a:latin typeface="Arial" charset="0"/>
        <a:ea typeface="+mn-ea"/>
        <a:cs typeface="Arial" charset="0"/>
      </a:defRPr>
    </a:lvl8pPr>
    <a:lvl9pPr marL="3657600" algn="l" defTabSz="914400" rtl="0" eaLnBrk="1" latinLnBrk="0" hangingPunct="1">
      <a:defRPr sz="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B2DF3"/>
    <a:srgbClr val="FFFF99"/>
    <a:srgbClr val="0066CC"/>
    <a:srgbClr val="DC241F"/>
    <a:srgbClr val="FFCCFF"/>
    <a:srgbClr val="FFFF66"/>
    <a:srgbClr val="CCFFFF"/>
    <a:srgbClr val="DDDD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04" autoAdjust="0"/>
    <p:restoredTop sz="62367" autoAdjust="0"/>
  </p:normalViewPr>
  <p:slideViewPr>
    <p:cSldViewPr>
      <p:cViewPr varScale="1">
        <p:scale>
          <a:sx n="75" d="100"/>
          <a:sy n="75" d="100"/>
        </p:scale>
        <p:origin x="-1158" y="-84"/>
      </p:cViewPr>
      <p:guideLst>
        <p:guide orient="horz" pos="2160"/>
        <p:guide pos="2880"/>
      </p:guideLst>
    </p:cSldViewPr>
  </p:slideViewPr>
  <p:outlineViewPr>
    <p:cViewPr>
      <p:scale>
        <a:sx n="20" d="100"/>
        <a:sy n="20" d="100"/>
      </p:scale>
      <p:origin x="0" y="0"/>
    </p:cViewPr>
  </p:outlineViewPr>
  <p:notesTextViewPr>
    <p:cViewPr>
      <p:scale>
        <a:sx n="66" d="100"/>
        <a:sy n="66" d="100"/>
      </p:scale>
      <p:origin x="0" y="0"/>
    </p:cViewPr>
  </p:notesTextViewPr>
  <p:sorterViewPr>
    <p:cViewPr>
      <p:scale>
        <a:sx n="100" d="100"/>
        <a:sy n="100" d="100"/>
      </p:scale>
      <p:origin x="0" y="0"/>
    </p:cViewPr>
  </p:sorterViewPr>
  <p:notesViewPr>
    <p:cSldViewPr>
      <p:cViewPr varScale="1">
        <p:scale>
          <a:sx n="59" d="100"/>
          <a:sy n="59" d="100"/>
        </p:scale>
        <p:origin x="-2508" y="-102"/>
      </p:cViewPr>
      <p:guideLst>
        <p:guide orient="horz" pos="3224"/>
        <p:guide pos="2237"/>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215742" y="9751159"/>
            <a:ext cx="675842" cy="233658"/>
          </a:xfrm>
          <a:prstGeom prst="rect">
            <a:avLst/>
          </a:prstGeom>
          <a:noFill/>
          <a:ln w="12699">
            <a:noFill/>
            <a:miter lim="800000"/>
            <a:headEnd/>
            <a:tailEnd/>
          </a:ln>
        </p:spPr>
        <p:txBody>
          <a:bodyPr wrap="none" lIns="92559" tIns="47119" rIns="92559" bIns="47119">
            <a:spAutoFit/>
          </a:bodyPr>
          <a:lstStyle/>
          <a:p>
            <a:pPr algn="ctr" defTabSz="908128" eaLnBrk="0" hangingPunct="0">
              <a:lnSpc>
                <a:spcPct val="90000"/>
              </a:lnSpc>
            </a:pPr>
            <a:r>
              <a:rPr lang="en-US" sz="1000" dirty="0"/>
              <a:t>Page </a:t>
            </a:r>
            <a:fld id="{3293137E-F9CD-4FC3-ACB2-FEE735ED3099}" type="slidenum">
              <a:rPr lang="en-US" sz="1000"/>
              <a:pPr algn="ctr" defTabSz="908128" eaLnBrk="0" hangingPunct="0">
                <a:lnSpc>
                  <a:spcPct val="90000"/>
                </a:lnSpc>
              </a:pPr>
              <a:t>‹N›</a:t>
            </a:fld>
            <a:endParaRPr lang="en-US" sz="10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202904" y="9751159"/>
            <a:ext cx="675842" cy="233658"/>
          </a:xfrm>
          <a:prstGeom prst="rect">
            <a:avLst/>
          </a:prstGeom>
          <a:noFill/>
          <a:ln w="12699">
            <a:noFill/>
            <a:miter lim="800000"/>
            <a:headEnd/>
            <a:tailEnd/>
          </a:ln>
        </p:spPr>
        <p:txBody>
          <a:bodyPr wrap="none" lIns="92559" tIns="47119" rIns="92559" bIns="47119">
            <a:spAutoFit/>
          </a:bodyPr>
          <a:lstStyle/>
          <a:p>
            <a:pPr algn="ctr" defTabSz="908128" eaLnBrk="0" hangingPunct="0">
              <a:lnSpc>
                <a:spcPct val="90000"/>
              </a:lnSpc>
            </a:pPr>
            <a:r>
              <a:rPr lang="en-US" sz="1000" dirty="0"/>
              <a:t>Page </a:t>
            </a:r>
            <a:fld id="{D0933F7E-CA6D-407B-A42A-6BC818BE1868}" type="slidenum">
              <a:rPr lang="en-US" sz="1000"/>
              <a:pPr algn="ctr" defTabSz="908128" eaLnBrk="0" hangingPunct="0">
                <a:lnSpc>
                  <a:spcPct val="90000"/>
                </a:lnSpc>
              </a:pPr>
              <a:t>‹N›</a:t>
            </a:fld>
            <a:endParaRPr lang="en-US" sz="1000" dirty="0"/>
          </a:p>
        </p:txBody>
      </p:sp>
      <p:sp>
        <p:nvSpPr>
          <p:cNvPr id="17411" name="Rectangle 3"/>
          <p:cNvSpPr>
            <a:spLocks noGrp="1" noRot="1" noChangeAspect="1" noChangeArrowheads="1" noTextEdit="1"/>
          </p:cNvSpPr>
          <p:nvPr>
            <p:ph type="sldImg" idx="2"/>
          </p:nvPr>
        </p:nvSpPr>
        <p:spPr bwMode="auto">
          <a:xfrm>
            <a:off x="995363" y="763588"/>
            <a:ext cx="5119687" cy="3840162"/>
          </a:xfrm>
          <a:prstGeom prst="rect">
            <a:avLst/>
          </a:prstGeom>
          <a:noFill/>
          <a:ln w="12699">
            <a:solidFill>
              <a:schemeClr val="tx1"/>
            </a:solidFill>
            <a:miter lim="800000"/>
            <a:headEnd/>
            <a:tailEnd/>
          </a:ln>
        </p:spPr>
      </p:sp>
      <p:sp>
        <p:nvSpPr>
          <p:cNvPr id="2052" name="Rectangle 4"/>
          <p:cNvSpPr>
            <a:spLocks noGrp="1" noChangeArrowheads="1"/>
          </p:cNvSpPr>
          <p:nvPr>
            <p:ph type="body" sz="quarter" idx="3"/>
          </p:nvPr>
        </p:nvSpPr>
        <p:spPr bwMode="auto">
          <a:xfrm>
            <a:off x="948394" y="4862489"/>
            <a:ext cx="5202516" cy="4607669"/>
          </a:xfrm>
          <a:prstGeom prst="rect">
            <a:avLst/>
          </a:prstGeom>
          <a:noFill/>
          <a:ln w="12699">
            <a:noFill/>
            <a:miter lim="800000"/>
            <a:headEnd/>
            <a:tailEnd/>
          </a:ln>
        </p:spPr>
        <p:txBody>
          <a:bodyPr vert="horz" wrap="square" lIns="95927" tIns="48802" rIns="95927" bIns="48802"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1pPr>
    <a:lvl2pPr marL="452438"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2pPr>
    <a:lvl3pPr marL="903288"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3pPr>
    <a:lvl4pPr marL="1355725"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4pPr>
    <a:lvl5pPr marL="1806575"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t>We’re seeing the change in communications paths and methods for our alarm systems.</a:t>
            </a:r>
            <a:r>
              <a:rPr lang="en-US" baseline="0" dirty="0" smtClean="0"/>
              <a:t> </a:t>
            </a:r>
            <a:r>
              <a:rPr lang="en-US" dirty="0" smtClean="0"/>
              <a:t>We’ve seen the advent of apps. Price and margin erosion like never before the IP transition, or revolution as many people call it</a:t>
            </a:r>
          </a:p>
          <a:p>
            <a:pPr>
              <a:defRPr/>
            </a:pPr>
            <a:r>
              <a:rPr lang="en-US" dirty="0" smtClean="0"/>
              <a:t>And we’ve seen the advent of a suite of services offerings that people refer to as cloud services – things like </a:t>
            </a:r>
          </a:p>
          <a:p>
            <a:pPr>
              <a:defRPr/>
            </a:pPr>
            <a:r>
              <a:rPr lang="en-US" dirty="0" err="1" smtClean="0"/>
              <a:t>VaaS</a:t>
            </a:r>
            <a:endParaRPr lang="en-US" dirty="0" smtClean="0"/>
          </a:p>
          <a:p>
            <a:pPr>
              <a:defRPr/>
            </a:pPr>
            <a:r>
              <a:rPr lang="en-US" dirty="0" err="1" smtClean="0"/>
              <a:t>SaaS</a:t>
            </a:r>
            <a:endParaRPr lang="en-US" dirty="0" smtClean="0"/>
          </a:p>
          <a:p>
            <a:pPr>
              <a:defRPr/>
            </a:pPr>
            <a:r>
              <a:rPr lang="en-US" dirty="0" err="1" smtClean="0"/>
              <a:t>PaaS</a:t>
            </a:r>
            <a:endParaRPr lang="en-US" dirty="0" smtClean="0"/>
          </a:p>
          <a:p>
            <a:pPr>
              <a:defRPr/>
            </a:pPr>
            <a:endParaRPr lang="en-US" dirty="0" smtClean="0"/>
          </a:p>
          <a:p>
            <a:pPr>
              <a:defRPr/>
            </a:pPr>
            <a:r>
              <a:rPr lang="en-US" dirty="0" smtClean="0"/>
              <a:t>Whether you are using these technologies today, or taking advantage of them to drive more business, it’s important that you understand how they can help your business grow and be more profitable.</a:t>
            </a:r>
          </a:p>
          <a:p>
            <a:pPr>
              <a:defRPr/>
            </a:pPr>
            <a:r>
              <a:rPr lang="en-US" dirty="0" smtClean="0"/>
              <a:t>Now more than ever, you ability to understand these technologies will have a profound impact on how you do business.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MAXPRO Cloud gives dealers stickiness, by controlling the access to customers video.</a:t>
            </a:r>
          </a:p>
          <a:p>
            <a:r>
              <a:rPr lang="en-US" dirty="0" smtClean="0"/>
              <a:t>Why would a dealer ever install another video system that doesn’t get them RMR</a:t>
            </a:r>
          </a:p>
          <a:p>
            <a:endParaRPr lang="en-US" dirty="0"/>
          </a:p>
        </p:txBody>
      </p:sp>
      <p:sp>
        <p:nvSpPr>
          <p:cNvPr id="4" name="Slide Number Placeholder 3"/>
          <p:cNvSpPr>
            <a:spLocks noGrp="1"/>
          </p:cNvSpPr>
          <p:nvPr>
            <p:ph type="sldNum" sz="quarter" idx="10"/>
          </p:nvPr>
        </p:nvSpPr>
        <p:spPr>
          <a:xfrm>
            <a:off x="4021138" y="9721851"/>
            <a:ext cx="3076575" cy="511175"/>
          </a:xfrm>
          <a:prstGeom prst="rect">
            <a:avLst/>
          </a:prstGeom>
        </p:spPr>
        <p:txBody>
          <a:bodyPr lIns="91423" tIns="45711" rIns="91423" bIns="45711"/>
          <a:lstStyle/>
          <a:p>
            <a:pPr>
              <a:defRPr/>
            </a:pPr>
            <a:fld id="{DFC311FE-0A69-42F2-BAA7-0435629552FA}" type="slidenum">
              <a:rPr lang="en-GB" smtClean="0"/>
              <a:pPr>
                <a:defRPr/>
              </a:pPr>
              <a:t>14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What makes our solutions different? Let’s start with a few things</a:t>
            </a:r>
          </a:p>
          <a:p>
            <a:r>
              <a:rPr lang="en-US" dirty="0" smtClean="0"/>
              <a:t>	what other system offers you the flexibility in recording?</a:t>
            </a:r>
          </a:p>
          <a:p>
            <a:r>
              <a:rPr lang="en-US" dirty="0" smtClean="0"/>
              <a:t>		on site direct</a:t>
            </a:r>
          </a:p>
          <a:p>
            <a:r>
              <a:rPr lang="en-US" dirty="0" smtClean="0"/>
              <a:t>		on site network</a:t>
            </a:r>
          </a:p>
          <a:p>
            <a:r>
              <a:rPr lang="en-US" dirty="0" smtClean="0"/>
              <a:t>		off site cloud</a:t>
            </a:r>
          </a:p>
          <a:p>
            <a:r>
              <a:rPr lang="en-US" dirty="0" smtClean="0"/>
              <a:t>	what other systems allows full scalability up to an Enterprise cloud solution?</a:t>
            </a:r>
          </a:p>
          <a:p>
            <a:r>
              <a:rPr lang="en-US"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- 1</a:t>
            </a:r>
            <a:r>
              <a:rPr lang="en-US" baseline="30000" dirty="0" smtClean="0"/>
              <a:t>st</a:t>
            </a:r>
            <a:r>
              <a:rPr lang="en-US" baseline="0" dirty="0" smtClean="0"/>
              <a:t> Time we have offered any exclusivity for these programs.</a:t>
            </a:r>
          </a:p>
          <a:p>
            <a:r>
              <a:rPr lang="en-US" baseline="0" dirty="0" smtClean="0"/>
              <a:t>- Builds the value of our dealer programs</a:t>
            </a:r>
          </a:p>
          <a:p>
            <a:endParaRPr lang="en-US" baseline="0" dirty="0" smtClean="0"/>
          </a:p>
          <a:p>
            <a:r>
              <a:rPr lang="en-US" dirty="0" smtClean="0"/>
              <a:t>So how is Honeywell helping set dealers up for success to meet this demand for services and access to information?</a:t>
            </a:r>
          </a:p>
          <a:p>
            <a:r>
              <a:rPr lang="en-US" dirty="0" smtClean="0"/>
              <a:t>I’d like to take this opportunity to introduce the </a:t>
            </a:r>
            <a:r>
              <a:rPr lang="en-US" dirty="0" err="1" smtClean="0"/>
              <a:t>Maxpro</a:t>
            </a:r>
            <a:r>
              <a:rPr lang="en-US" dirty="0" smtClean="0"/>
              <a:t> cloud solution offering.</a:t>
            </a:r>
          </a:p>
          <a:p>
            <a:r>
              <a:rPr lang="en-US" dirty="0" smtClean="0"/>
              <a:t>What is it exactly?  </a:t>
            </a:r>
            <a:r>
              <a:rPr lang="en-US" dirty="0" err="1" smtClean="0"/>
              <a:t>Maxpro</a:t>
            </a:r>
            <a:r>
              <a:rPr lang="en-US" dirty="0" smtClean="0"/>
              <a:t> Cloud is a hosted application that involves our industry leading software application and our  edge hardware appliance.</a:t>
            </a:r>
          </a:p>
          <a:p>
            <a:endParaRPr lang="en-US" dirty="0" smtClean="0"/>
          </a:p>
          <a:p>
            <a:r>
              <a:rPr lang="en-US" dirty="0" smtClean="0"/>
              <a:t>It’s designed with your needs in mind to decrease the overall cost of installation while creating a host of new service offerings</a:t>
            </a:r>
          </a:p>
          <a:p>
            <a:r>
              <a:rPr lang="en-US" dirty="0" smtClean="0"/>
              <a:t>This solution enables anytime, anywhere access to their video for your customers</a:t>
            </a:r>
          </a:p>
          <a:p>
            <a:endParaRPr lang="en-US" dirty="0"/>
          </a:p>
        </p:txBody>
      </p:sp>
      <p:sp>
        <p:nvSpPr>
          <p:cNvPr id="4" name="Slide Number Placeholder 3"/>
          <p:cNvSpPr>
            <a:spLocks noGrp="1"/>
          </p:cNvSpPr>
          <p:nvPr>
            <p:ph type="sldNum" sz="quarter" idx="10"/>
          </p:nvPr>
        </p:nvSpPr>
        <p:spPr>
          <a:xfrm>
            <a:off x="4021138" y="9721851"/>
            <a:ext cx="3076575" cy="511175"/>
          </a:xfrm>
          <a:prstGeom prst="rect">
            <a:avLst/>
          </a:prstGeom>
        </p:spPr>
        <p:txBody>
          <a:bodyPr lIns="91423" tIns="45711" rIns="91423" bIns="45711"/>
          <a:lstStyle/>
          <a:p>
            <a:pPr>
              <a:defRPr/>
            </a:pPr>
            <a:fld id="{DFC311FE-0A69-42F2-BAA7-0435629552FA}"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MAXPRO Cloud gives dealers stickiness, by controlling the access to customers video.</a:t>
            </a:r>
          </a:p>
          <a:p>
            <a:r>
              <a:rPr lang="en-US" dirty="0" smtClean="0"/>
              <a:t>Why would a dealer ever install another video system that doesn’t get them RMR</a:t>
            </a:r>
          </a:p>
          <a:p>
            <a:endParaRPr lang="en-US" dirty="0"/>
          </a:p>
        </p:txBody>
      </p:sp>
      <p:sp>
        <p:nvSpPr>
          <p:cNvPr id="4" name="Slide Number Placeholder 3"/>
          <p:cNvSpPr>
            <a:spLocks noGrp="1"/>
          </p:cNvSpPr>
          <p:nvPr>
            <p:ph type="sldNum" sz="quarter" idx="10"/>
          </p:nvPr>
        </p:nvSpPr>
        <p:spPr>
          <a:xfrm>
            <a:off x="4021138" y="9721851"/>
            <a:ext cx="3076575" cy="511175"/>
          </a:xfrm>
          <a:prstGeom prst="rect">
            <a:avLst/>
          </a:prstGeom>
        </p:spPr>
        <p:txBody>
          <a:bodyPr lIns="91423" tIns="45711" rIns="91423" bIns="45711"/>
          <a:lstStyle/>
          <a:p>
            <a:pPr>
              <a:defRPr/>
            </a:pPr>
            <a:fld id="{DFC311FE-0A69-42F2-BAA7-0435629552FA}"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a:xfrm>
            <a:off x="4021138" y="9721851"/>
            <a:ext cx="3076575" cy="511175"/>
          </a:xfrm>
          <a:prstGeom prst="rect">
            <a:avLst/>
          </a:prstGeom>
        </p:spPr>
        <p:txBody>
          <a:bodyPr lIns="91423" tIns="45711" rIns="91423" bIns="45711"/>
          <a:lstStyle/>
          <a:p>
            <a:pPr>
              <a:defRPr/>
            </a:pPr>
            <a:fld id="{DFC311FE-0A69-42F2-BAA7-0435629552FA}"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021138" y="9721851"/>
            <a:ext cx="3076575" cy="511175"/>
          </a:xfrm>
          <a:prstGeom prst="rect">
            <a:avLst/>
          </a:prstGeom>
        </p:spPr>
        <p:txBody>
          <a:bodyPr lIns="91423" tIns="45711" rIns="91423" bIns="45711"/>
          <a:lstStyle/>
          <a:p>
            <a:pPr>
              <a:defRPr/>
            </a:pPr>
            <a:fld id="{DFC311FE-0A69-42F2-BAA7-0435629552FA}" type="slidenum">
              <a:rPr lang="en-GB" smtClean="0"/>
              <a:pPr>
                <a:defRPr/>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are these target</a:t>
            </a:r>
            <a:r>
              <a:rPr lang="en-US" baseline="0" dirty="0" smtClean="0"/>
              <a:t> segments?</a:t>
            </a:r>
          </a:p>
          <a:p>
            <a:pPr>
              <a:buFontTx/>
              <a:buChar char="-"/>
            </a:pPr>
            <a:r>
              <a:rPr lang="en-US" baseline="0" dirty="0" smtClean="0"/>
              <a:t>No IT on staff</a:t>
            </a:r>
          </a:p>
          <a:p>
            <a:pPr>
              <a:buFontTx/>
              <a:buChar char="-"/>
            </a:pPr>
            <a:r>
              <a:rPr lang="en-US" baseline="0" dirty="0" smtClean="0"/>
              <a:t>Security is not their primary business, only responds to an event after the fact and only if it is known</a:t>
            </a:r>
          </a:p>
          <a:p>
            <a:pPr>
              <a:buFontTx/>
              <a:buChar char="-"/>
            </a:pPr>
            <a:r>
              <a:rPr lang="en-US" baseline="0" dirty="0" smtClean="0"/>
              <a:t>Need to access video outside of facility</a:t>
            </a:r>
          </a:p>
          <a:p>
            <a:pPr>
              <a:buFontTx/>
              <a:buChar char="-"/>
            </a:pPr>
            <a:r>
              <a:rPr lang="en-US" baseline="0" dirty="0" smtClean="0"/>
              <a:t>Want awareness even when they are not watching their system</a:t>
            </a:r>
            <a:endParaRPr lang="en-US" dirty="0"/>
          </a:p>
        </p:txBody>
      </p:sp>
      <p:sp>
        <p:nvSpPr>
          <p:cNvPr id="4" name="Slide Number Placeholder 3"/>
          <p:cNvSpPr>
            <a:spLocks noGrp="1"/>
          </p:cNvSpPr>
          <p:nvPr>
            <p:ph type="sldNum" sz="quarter" idx="10"/>
          </p:nvPr>
        </p:nvSpPr>
        <p:spPr>
          <a:xfrm>
            <a:off x="4021138" y="9721851"/>
            <a:ext cx="3076575" cy="511175"/>
          </a:xfrm>
          <a:prstGeom prst="rect">
            <a:avLst/>
          </a:prstGeom>
        </p:spPr>
        <p:txBody>
          <a:bodyPr lIns="91423" tIns="45711" rIns="91423" bIns="45711"/>
          <a:lstStyle/>
          <a:p>
            <a:pPr>
              <a:defRPr/>
            </a:pPr>
            <a:fld id="{DFC311FE-0A69-42F2-BAA7-0435629552FA}" type="slidenum">
              <a:rPr lang="en-GB" smtClean="0"/>
              <a:pPr>
                <a:defRPr/>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w="9525"/>
        </p:spPr>
        <p:txBody>
          <a:bodyPr/>
          <a:lstStyle/>
          <a:p>
            <a:r>
              <a:rPr lang="en-US"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3C8CD"/>
        </a:solidFill>
        <a:effectLst/>
      </p:bgPr>
    </p:bg>
    <p:spTree>
      <p:nvGrpSpPr>
        <p:cNvPr id="1" name=""/>
        <p:cNvGrpSpPr/>
        <p:nvPr/>
      </p:nvGrpSpPr>
      <p:grpSpPr>
        <a:xfrm>
          <a:off x="0" y="0"/>
          <a:ext cx="0" cy="0"/>
          <a:chOff x="0" y="0"/>
          <a:chExt cx="0" cy="0"/>
        </a:xfrm>
      </p:grpSpPr>
      <p:grpSp>
        <p:nvGrpSpPr>
          <p:cNvPr id="4" name="Group 17"/>
          <p:cNvGrpSpPr>
            <a:grpSpLocks/>
          </p:cNvGrpSpPr>
          <p:nvPr/>
        </p:nvGrpSpPr>
        <p:grpSpPr bwMode="auto">
          <a:xfrm>
            <a:off x="1588" y="4803775"/>
            <a:ext cx="9140825" cy="2054225"/>
            <a:chOff x="1" y="3026"/>
            <a:chExt cx="5758" cy="1294"/>
          </a:xfrm>
        </p:grpSpPr>
        <p:sp>
          <p:nvSpPr>
            <p:cNvPr id="5" name="Freeform 4"/>
            <p:cNvSpPr>
              <a:spLocks/>
            </p:cNvSpPr>
            <p:nvPr userDrawn="1"/>
          </p:nvSpPr>
          <p:spPr bwMode="auto">
            <a:xfrm>
              <a:off x="1" y="302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rgbClr val="FFFFFF"/>
            </a:solidFill>
            <a:ln w="9525">
              <a:noFill/>
              <a:round/>
              <a:headEnd/>
              <a:tailEnd/>
            </a:ln>
            <a:effectLst/>
          </p:spPr>
          <p:txBody>
            <a:bodyPr/>
            <a:lstStyle/>
            <a:p>
              <a:pPr eaLnBrk="0" hangingPunct="0">
                <a:buClr>
                  <a:srgbClr val="FF0000"/>
                </a:buClr>
                <a:buFont typeface="Wingdings" pitchFamily="2" charset="2"/>
                <a:buNone/>
                <a:defRPr/>
              </a:pPr>
              <a:endParaRPr lang="en-US" sz="1000" i="1">
                <a:cs typeface="+mn-cs"/>
              </a:endParaRPr>
            </a:p>
          </p:txBody>
        </p:sp>
        <p:sp>
          <p:nvSpPr>
            <p:cNvPr id="6" name="Rectangle 15"/>
            <p:cNvSpPr>
              <a:spLocks noChangeArrowheads="1"/>
            </p:cNvSpPr>
            <p:nvPr userDrawn="1"/>
          </p:nvSpPr>
          <p:spPr bwMode="auto">
            <a:xfrm>
              <a:off x="1" y="3314"/>
              <a:ext cx="5758" cy="1006"/>
            </a:xfrm>
            <a:prstGeom prst="rect">
              <a:avLst/>
            </a:prstGeom>
            <a:solidFill>
              <a:schemeClr val="bg1"/>
            </a:solidFill>
            <a:ln w="12699">
              <a:noFill/>
              <a:miter lim="800000"/>
              <a:headEnd/>
              <a:tailEnd/>
            </a:ln>
            <a:effectLst/>
          </p:spPr>
          <p:txBody>
            <a:bodyPr wrap="none" lIns="90488" tIns="44450" rIns="90488" bIns="44450" anchor="ctr"/>
            <a:lstStyle/>
            <a:p>
              <a:pPr eaLnBrk="0" hangingPunct="0">
                <a:buClr>
                  <a:srgbClr val="FF0000"/>
                </a:buClr>
                <a:buFont typeface="Wingdings" pitchFamily="2" charset="2"/>
                <a:buNone/>
                <a:defRPr/>
              </a:pPr>
              <a:endParaRPr lang="en-US" sz="1000" i="1">
                <a:cs typeface="+mn-cs"/>
              </a:endParaRPr>
            </a:p>
          </p:txBody>
        </p:sp>
      </p:grpSp>
      <p:pic>
        <p:nvPicPr>
          <p:cNvPr id="7" name="Picture 14"/>
          <p:cNvPicPr>
            <a:picLocks noChangeArrowheads="1"/>
          </p:cNvPicPr>
          <p:nvPr/>
        </p:nvPicPr>
        <p:blipFill>
          <a:blip r:embed="rId2" cstate="print"/>
          <a:srcRect/>
          <a:stretch>
            <a:fillRect/>
          </a:stretch>
        </p:blipFill>
        <p:spPr bwMode="auto">
          <a:xfrm>
            <a:off x="6394450" y="5903913"/>
            <a:ext cx="1835150" cy="339725"/>
          </a:xfrm>
          <a:prstGeom prst="rect">
            <a:avLst/>
          </a:prstGeom>
          <a:noFill/>
          <a:ln w="12699">
            <a:noFill/>
            <a:miter lim="800000"/>
            <a:headEnd/>
            <a:tailEnd/>
          </a:ln>
        </p:spPr>
      </p:pic>
      <p:sp>
        <p:nvSpPr>
          <p:cNvPr id="10243" name="Rectangle 3"/>
          <p:cNvSpPr>
            <a:spLocks noGrp="1" noChangeArrowheads="1"/>
          </p:cNvSpPr>
          <p:nvPr>
            <p:ph type="ctrTitle"/>
          </p:nvPr>
        </p:nvSpPr>
        <p:spPr>
          <a:xfrm>
            <a:off x="685800" y="1087438"/>
            <a:ext cx="7772400" cy="1905000"/>
          </a:xfrm>
        </p:spPr>
        <p:txBody>
          <a:bodyPr/>
          <a:lstStyle>
            <a:lvl1pPr algn="ctr">
              <a:lnSpc>
                <a:spcPct val="85000"/>
              </a:lnSpc>
              <a:spcBef>
                <a:spcPct val="15000"/>
              </a:spcBef>
              <a:defRPr sz="4000"/>
            </a:lvl1pPr>
          </a:lstStyle>
          <a:p>
            <a:r>
              <a:rPr lang="en-US"/>
              <a:t>Click to edit Master </a:t>
            </a:r>
            <a:br>
              <a:rPr lang="en-US"/>
            </a:br>
            <a:r>
              <a:rPr lang="en-US"/>
              <a:t>title style</a:t>
            </a:r>
          </a:p>
        </p:txBody>
      </p:sp>
      <p:sp>
        <p:nvSpPr>
          <p:cNvPr id="10244" name="Rectangle 4"/>
          <p:cNvSpPr>
            <a:spLocks noGrp="1" noChangeArrowheads="1"/>
          </p:cNvSpPr>
          <p:nvPr>
            <p:ph type="subTitle" idx="1"/>
          </p:nvPr>
        </p:nvSpPr>
        <p:spPr>
          <a:xfrm>
            <a:off x="1371600" y="3095625"/>
            <a:ext cx="6400800" cy="1436688"/>
          </a:xfrm>
        </p:spPr>
        <p:txBody>
          <a:bodyPr/>
          <a:lstStyle>
            <a:lvl1pPr marL="0" indent="0" algn="ctr">
              <a:buFontTx/>
              <a:buNone/>
              <a:defRPr sz="2800">
                <a:solidFill>
                  <a:srgbClr val="0053A5"/>
                </a:solidFill>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215900"/>
            <a:ext cx="2084388" cy="2136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3838" y="215900"/>
            <a:ext cx="6100762" cy="2136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3838" y="215900"/>
            <a:ext cx="7997825" cy="4683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3563" y="992188"/>
            <a:ext cx="7997825" cy="1360487"/>
          </a:xfrm>
        </p:spPr>
        <p:txBody>
          <a:bodyPr/>
          <a:lstStyle/>
          <a:p>
            <a:pPr lvl="0"/>
            <a:endParaRPr lang="en-US" noProof="0" smtClean="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3838" y="215900"/>
            <a:ext cx="7997825" cy="4683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63563" y="992188"/>
            <a:ext cx="7997825" cy="1360487"/>
          </a:xfrm>
        </p:spPr>
        <p:txBody>
          <a:bodyPr/>
          <a:lstStyle/>
          <a:p>
            <a:pPr lvl="0"/>
            <a:endParaRPr lang="en-US" noProof="0" smtClean="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3838" y="215900"/>
            <a:ext cx="7997825" cy="4683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3563" y="992188"/>
            <a:ext cx="7997825" cy="603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63563" y="1747838"/>
            <a:ext cx="7997825" cy="604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3838" y="215900"/>
            <a:ext cx="7997825" cy="46831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63563" y="992188"/>
            <a:ext cx="3922712" cy="603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8675" y="992188"/>
            <a:ext cx="3922713" cy="603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63563" y="1747838"/>
            <a:ext cx="3922712" cy="604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38675" y="1747838"/>
            <a:ext cx="3922713" cy="604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3838" y="215900"/>
            <a:ext cx="7997825" cy="4683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3563" y="992188"/>
            <a:ext cx="3922712" cy="1360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992188"/>
            <a:ext cx="3922713" cy="1360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3838" y="215900"/>
            <a:ext cx="8337550" cy="2136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54038"/>
            <a:ext cx="7772400" cy="6588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33525"/>
            <a:ext cx="38100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533525"/>
            <a:ext cx="3810000" cy="36576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3563" y="992188"/>
            <a:ext cx="3922712" cy="1360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992188"/>
            <a:ext cx="3922713" cy="1360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223838" y="215900"/>
            <a:ext cx="7997825" cy="468313"/>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#1 Title – 24 Pt. Arial Bold Title Case</a:t>
            </a:r>
          </a:p>
        </p:txBody>
      </p:sp>
      <p:sp>
        <p:nvSpPr>
          <p:cNvPr id="7171" name="Rectangle 4"/>
          <p:cNvSpPr>
            <a:spLocks noGrp="1" noChangeArrowheads="1"/>
          </p:cNvSpPr>
          <p:nvPr>
            <p:ph type="body" idx="1"/>
          </p:nvPr>
        </p:nvSpPr>
        <p:spPr bwMode="auto">
          <a:xfrm>
            <a:off x="563563" y="992188"/>
            <a:ext cx="7997825" cy="136048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spAutoFit/>
          </a:bodyPr>
          <a:lstStyle/>
          <a:p>
            <a:pPr lvl="0"/>
            <a:r>
              <a:rPr lang="en-US" smtClean="0"/>
              <a:t>Bullet level – 24 pt. Arial bold sentence case</a:t>
            </a:r>
          </a:p>
          <a:p>
            <a:pPr lvl="1"/>
            <a:r>
              <a:rPr lang="en-US" smtClean="0"/>
              <a:t>Second level – 20 pt. Arial bold sentence case</a:t>
            </a:r>
          </a:p>
          <a:p>
            <a:pPr lvl="2"/>
            <a:r>
              <a:rPr lang="en-US" smtClean="0"/>
              <a:t>Third level – 18 pt. Arial sentence case</a:t>
            </a:r>
          </a:p>
          <a:p>
            <a:pPr lvl="3"/>
            <a:r>
              <a:rPr lang="en-US" smtClean="0"/>
              <a:t>Third level – 16 pt. Arial sentence case</a:t>
            </a:r>
          </a:p>
        </p:txBody>
      </p:sp>
      <p:grpSp>
        <p:nvGrpSpPr>
          <p:cNvPr id="7172" name="Group 23"/>
          <p:cNvGrpSpPr>
            <a:grpSpLocks/>
          </p:cNvGrpSpPr>
          <p:nvPr/>
        </p:nvGrpSpPr>
        <p:grpSpPr bwMode="auto">
          <a:xfrm>
            <a:off x="280988" y="533400"/>
            <a:ext cx="8574087" cy="204788"/>
            <a:chOff x="183" y="456"/>
            <a:chExt cx="5401" cy="129"/>
          </a:xfrm>
        </p:grpSpPr>
        <p:pic>
          <p:nvPicPr>
            <p:cNvPr id="7175" name="Picture 19"/>
            <p:cNvPicPr>
              <a:picLocks noChangeArrowheads="1"/>
            </p:cNvPicPr>
            <p:nvPr userDrawn="1"/>
          </p:nvPicPr>
          <p:blipFill>
            <a:blip r:embed="rId20" cstate="print"/>
            <a:srcRect/>
            <a:stretch>
              <a:fillRect/>
            </a:stretch>
          </p:blipFill>
          <p:spPr bwMode="auto">
            <a:xfrm>
              <a:off x="4990" y="456"/>
              <a:ext cx="594" cy="112"/>
            </a:xfrm>
            <a:prstGeom prst="rect">
              <a:avLst/>
            </a:prstGeom>
            <a:noFill/>
            <a:ln w="9525">
              <a:noFill/>
              <a:miter lim="800000"/>
              <a:headEnd/>
              <a:tailEnd/>
            </a:ln>
          </p:spPr>
        </p:pic>
        <p:sp>
          <p:nvSpPr>
            <p:cNvPr id="1046" name="Line 22"/>
            <p:cNvSpPr>
              <a:spLocks noChangeShapeType="1"/>
            </p:cNvSpPr>
            <p:nvPr userDrawn="1"/>
          </p:nvSpPr>
          <p:spPr bwMode="auto">
            <a:xfrm>
              <a:off x="183" y="585"/>
              <a:ext cx="5401" cy="0"/>
            </a:xfrm>
            <a:prstGeom prst="line">
              <a:avLst/>
            </a:prstGeom>
            <a:noFill/>
            <a:ln w="12700">
              <a:solidFill>
                <a:srgbClr val="DC241F"/>
              </a:solidFill>
              <a:round/>
              <a:headEnd/>
              <a:tailEnd/>
            </a:ln>
            <a:effectLst/>
          </p:spPr>
          <p:txBody>
            <a:bodyPr wrap="none" lIns="90488" tIns="44450" rIns="90488" bIns="44450"/>
            <a:lstStyle/>
            <a:p>
              <a:pPr eaLnBrk="0" hangingPunct="0">
                <a:buClr>
                  <a:srgbClr val="FF0000"/>
                </a:buClr>
                <a:buFont typeface="Wingdings" pitchFamily="2" charset="2"/>
                <a:buNone/>
                <a:defRPr/>
              </a:pPr>
              <a:endParaRPr lang="en-US" sz="1000" i="1">
                <a:cs typeface="+mn-cs"/>
              </a:endParaRPr>
            </a:p>
          </p:txBody>
        </p:sp>
      </p:grpSp>
      <p:sp>
        <p:nvSpPr>
          <p:cNvPr id="1041" name="Rectangle 17"/>
          <p:cNvSpPr>
            <a:spLocks noChangeArrowheads="1"/>
          </p:cNvSpPr>
          <p:nvPr userDrawn="1"/>
        </p:nvSpPr>
        <p:spPr bwMode="auto">
          <a:xfrm>
            <a:off x="0" y="6440488"/>
            <a:ext cx="9144000" cy="469900"/>
          </a:xfrm>
          <a:prstGeom prst="rect">
            <a:avLst/>
          </a:prstGeom>
          <a:noFill/>
          <a:ln w="12700">
            <a:noFill/>
            <a:miter lim="800000"/>
            <a:headEnd/>
            <a:tailEnd/>
          </a:ln>
          <a:effectLst/>
        </p:spPr>
        <p:txBody>
          <a:bodyPr lIns="90488" tIns="44450" rIns="90488" bIns="44450">
            <a:spAutoFit/>
          </a:bodyPr>
          <a:lstStyle/>
          <a:p>
            <a:pPr algn="ctr" eaLnBrk="0" hangingPunct="0">
              <a:lnSpc>
                <a:spcPct val="90000"/>
              </a:lnSpc>
              <a:defRPr/>
            </a:pPr>
            <a:r>
              <a:rPr lang="en-US" sz="1000">
                <a:cs typeface="+mn-cs"/>
              </a:rPr>
              <a:t>HONEYWELL – CONFIDENTIAL</a:t>
            </a:r>
          </a:p>
          <a:p>
            <a:pPr algn="ctr" eaLnBrk="0" hangingPunct="0">
              <a:lnSpc>
                <a:spcPct val="110000"/>
              </a:lnSpc>
              <a:defRPr/>
            </a:pPr>
            <a:r>
              <a:rPr lang="en-US" i="1">
                <a:cs typeface="+mn-cs"/>
              </a:rPr>
              <a:t>[Preliminary – not final – no decision will be taken without satisfaction of any applicable consultation or negotiation requirements.]</a:t>
            </a:r>
          </a:p>
          <a:p>
            <a:pPr algn="ctr" eaLnBrk="0" hangingPunct="0">
              <a:lnSpc>
                <a:spcPct val="90000"/>
              </a:lnSpc>
              <a:defRPr/>
            </a:pPr>
            <a:endParaRPr lang="en-US" i="1">
              <a:cs typeface="+mn-cs"/>
            </a:endParaRPr>
          </a:p>
        </p:txBody>
      </p:sp>
      <p:sp>
        <p:nvSpPr>
          <p:cNvPr id="1053" name="Rectangle 29"/>
          <p:cNvSpPr>
            <a:spLocks noChangeArrowheads="1"/>
          </p:cNvSpPr>
          <p:nvPr userDrawn="1"/>
        </p:nvSpPr>
        <p:spPr bwMode="auto">
          <a:xfrm>
            <a:off x="49213" y="6684963"/>
            <a:ext cx="336550" cy="225425"/>
          </a:xfrm>
          <a:prstGeom prst="rect">
            <a:avLst/>
          </a:prstGeom>
          <a:noFill/>
          <a:ln w="12700">
            <a:noFill/>
            <a:miter lim="800000"/>
            <a:headEnd/>
            <a:tailEnd/>
          </a:ln>
          <a:effectLst/>
        </p:spPr>
        <p:txBody>
          <a:bodyPr wrap="none" lIns="90488" tIns="44450" rIns="90488" bIns="44450">
            <a:spAutoFit/>
          </a:bodyPr>
          <a:lstStyle/>
          <a:p>
            <a:pPr eaLnBrk="0" hangingPunct="0">
              <a:lnSpc>
                <a:spcPct val="90000"/>
              </a:lnSpc>
              <a:defRPr/>
            </a:pPr>
            <a:fld id="{C76ACEF1-5920-4598-B119-FC745A887738}" type="slidenum">
              <a:rPr lang="en-US" sz="1000" b="1" i="1">
                <a:cs typeface="+mn-cs"/>
              </a:rPr>
              <a:pPr eaLnBrk="0" hangingPunct="0">
                <a:lnSpc>
                  <a:spcPct val="90000"/>
                </a:lnSpc>
                <a:defRPr/>
              </a:pPr>
              <a:t>‹N›</a:t>
            </a:fld>
            <a:endParaRPr lang="en-US" sz="1000" b="1" i="1">
              <a:cs typeface="+mn-cs"/>
            </a:endParaRPr>
          </a:p>
        </p:txBody>
      </p:sp>
    </p:spTree>
  </p:cSld>
  <p:clrMap bg1="lt1" tx1="dk1" bg2="lt2" tx2="dk2" accent1="accent1" accent2="accent2" accent3="accent3" accent4="accent4" accent5="accent5" accent6="accent6" hlink="hlink" folHlink="folHlink"/>
  <p:sldLayoutIdLst>
    <p:sldLayoutId id="2147483720" r:id="rId1"/>
    <p:sldLayoutId id="2147483719" r:id="rId2"/>
    <p:sldLayoutId id="2147483718" r:id="rId3"/>
    <p:sldLayoutId id="2147483717" r:id="rId4"/>
    <p:sldLayoutId id="2147483716" r:id="rId5"/>
    <p:sldLayoutId id="2147483715" r:id="rId6"/>
    <p:sldLayoutId id="2147483714" r:id="rId7"/>
    <p:sldLayoutId id="2147483713" r:id="rId8"/>
    <p:sldLayoutId id="2147483712" r:id="rId9"/>
    <p:sldLayoutId id="2147483711" r:id="rId10"/>
    <p:sldLayoutId id="2147483710" r:id="rId11"/>
    <p:sldLayoutId id="2147483709" r:id="rId12"/>
    <p:sldLayoutId id="2147483708" r:id="rId13"/>
    <p:sldLayoutId id="2147483707" r:id="rId14"/>
    <p:sldLayoutId id="2147483706" r:id="rId15"/>
    <p:sldLayoutId id="2147483705" r:id="rId16"/>
    <p:sldLayoutId id="2147483704" r:id="rId17"/>
    <p:sldLayoutId id="2147483721" r:id="rId18"/>
  </p:sldLayoutIdLst>
  <p:transition/>
  <p:txStyles>
    <p:titleStyle>
      <a:lvl1pPr algn="l" rtl="0" eaLnBrk="0" fontAlgn="base" hangingPunct="0">
        <a:lnSpc>
          <a:spcPct val="80000"/>
        </a:lnSpc>
        <a:spcBef>
          <a:spcPct val="0"/>
        </a:spcBef>
        <a:spcAft>
          <a:spcPct val="0"/>
        </a:spcAft>
        <a:defRPr sz="2400" b="1">
          <a:solidFill>
            <a:schemeClr val="tx1"/>
          </a:solidFill>
          <a:latin typeface="+mj-lt"/>
          <a:ea typeface="+mj-ea"/>
          <a:cs typeface="+mj-cs"/>
        </a:defRPr>
      </a:lvl1pPr>
      <a:lvl2pPr algn="l" rtl="0" eaLnBrk="0" fontAlgn="base" hangingPunct="0">
        <a:lnSpc>
          <a:spcPct val="80000"/>
        </a:lnSpc>
        <a:spcBef>
          <a:spcPct val="0"/>
        </a:spcBef>
        <a:spcAft>
          <a:spcPct val="0"/>
        </a:spcAft>
        <a:defRPr sz="2400" b="1">
          <a:solidFill>
            <a:schemeClr val="tx1"/>
          </a:solidFill>
          <a:latin typeface="Arial" charset="0"/>
        </a:defRPr>
      </a:lvl2pPr>
      <a:lvl3pPr algn="l" rtl="0" eaLnBrk="0" fontAlgn="base" hangingPunct="0">
        <a:lnSpc>
          <a:spcPct val="80000"/>
        </a:lnSpc>
        <a:spcBef>
          <a:spcPct val="0"/>
        </a:spcBef>
        <a:spcAft>
          <a:spcPct val="0"/>
        </a:spcAft>
        <a:defRPr sz="2400" b="1">
          <a:solidFill>
            <a:schemeClr val="tx1"/>
          </a:solidFill>
          <a:latin typeface="Arial" charset="0"/>
        </a:defRPr>
      </a:lvl3pPr>
      <a:lvl4pPr algn="l" rtl="0" eaLnBrk="0" fontAlgn="base" hangingPunct="0">
        <a:lnSpc>
          <a:spcPct val="80000"/>
        </a:lnSpc>
        <a:spcBef>
          <a:spcPct val="0"/>
        </a:spcBef>
        <a:spcAft>
          <a:spcPct val="0"/>
        </a:spcAft>
        <a:defRPr sz="2400" b="1">
          <a:solidFill>
            <a:schemeClr val="tx1"/>
          </a:solidFill>
          <a:latin typeface="Arial" charset="0"/>
        </a:defRPr>
      </a:lvl4pPr>
      <a:lvl5pPr algn="l" rtl="0" eaLnBrk="0" fontAlgn="base" hangingPunct="0">
        <a:lnSpc>
          <a:spcPct val="80000"/>
        </a:lnSpc>
        <a:spcBef>
          <a:spcPct val="0"/>
        </a:spcBef>
        <a:spcAft>
          <a:spcPct val="0"/>
        </a:spcAft>
        <a:defRPr sz="2400" b="1">
          <a:solidFill>
            <a:schemeClr val="tx1"/>
          </a:solidFill>
          <a:latin typeface="Arial" charset="0"/>
        </a:defRPr>
      </a:lvl5pPr>
      <a:lvl6pPr marL="457200" algn="l" rtl="0" eaLnBrk="0" fontAlgn="base" hangingPunct="0">
        <a:lnSpc>
          <a:spcPct val="80000"/>
        </a:lnSpc>
        <a:spcBef>
          <a:spcPct val="0"/>
        </a:spcBef>
        <a:spcAft>
          <a:spcPct val="0"/>
        </a:spcAft>
        <a:defRPr sz="2400" b="1">
          <a:solidFill>
            <a:schemeClr val="tx1"/>
          </a:solidFill>
          <a:latin typeface="Arial" charset="0"/>
        </a:defRPr>
      </a:lvl6pPr>
      <a:lvl7pPr marL="914400" algn="l" rtl="0" eaLnBrk="0" fontAlgn="base" hangingPunct="0">
        <a:lnSpc>
          <a:spcPct val="80000"/>
        </a:lnSpc>
        <a:spcBef>
          <a:spcPct val="0"/>
        </a:spcBef>
        <a:spcAft>
          <a:spcPct val="0"/>
        </a:spcAft>
        <a:defRPr sz="2400" b="1">
          <a:solidFill>
            <a:schemeClr val="tx1"/>
          </a:solidFill>
          <a:latin typeface="Arial" charset="0"/>
        </a:defRPr>
      </a:lvl7pPr>
      <a:lvl8pPr marL="1371600" algn="l" rtl="0" eaLnBrk="0" fontAlgn="base" hangingPunct="0">
        <a:lnSpc>
          <a:spcPct val="80000"/>
        </a:lnSpc>
        <a:spcBef>
          <a:spcPct val="0"/>
        </a:spcBef>
        <a:spcAft>
          <a:spcPct val="0"/>
        </a:spcAft>
        <a:defRPr sz="2400" b="1">
          <a:solidFill>
            <a:schemeClr val="tx1"/>
          </a:solidFill>
          <a:latin typeface="Arial" charset="0"/>
        </a:defRPr>
      </a:lvl8pPr>
      <a:lvl9pPr marL="1828800" algn="l" rtl="0" eaLnBrk="0" fontAlgn="base" hangingPunct="0">
        <a:lnSpc>
          <a:spcPct val="80000"/>
        </a:lnSpc>
        <a:spcBef>
          <a:spcPct val="0"/>
        </a:spcBef>
        <a:spcAft>
          <a:spcPct val="0"/>
        </a:spcAft>
        <a:defRPr sz="2400" b="1">
          <a:solidFill>
            <a:schemeClr val="tx1"/>
          </a:solidFill>
          <a:latin typeface="Arial" charset="0"/>
        </a:defRPr>
      </a:lvl9pPr>
    </p:titleStyle>
    <p:bodyStyle>
      <a:lvl1pPr marL="174625" indent="-174625" algn="l" rtl="0" eaLnBrk="0" fontAlgn="base" hangingPunct="0">
        <a:lnSpc>
          <a:spcPct val="85000"/>
        </a:lnSpc>
        <a:spcBef>
          <a:spcPct val="30000"/>
        </a:spcBef>
        <a:spcAft>
          <a:spcPct val="0"/>
        </a:spcAft>
        <a:buClr>
          <a:srgbClr val="DC241F"/>
        </a:buClr>
        <a:buChar char="•"/>
        <a:defRPr sz="2400" b="1">
          <a:solidFill>
            <a:schemeClr val="tx1"/>
          </a:solidFill>
          <a:latin typeface="+mn-lt"/>
          <a:ea typeface="+mn-ea"/>
          <a:cs typeface="+mn-cs"/>
        </a:defRPr>
      </a:lvl1pPr>
      <a:lvl2pPr marL="457200" indent="-168275" algn="l" rtl="0" eaLnBrk="0" fontAlgn="base" hangingPunct="0">
        <a:lnSpc>
          <a:spcPct val="85000"/>
        </a:lnSpc>
        <a:spcBef>
          <a:spcPct val="30000"/>
        </a:spcBef>
        <a:spcAft>
          <a:spcPct val="0"/>
        </a:spcAft>
        <a:buClr>
          <a:srgbClr val="0053A5"/>
        </a:buClr>
        <a:buSzPct val="120000"/>
        <a:buFont typeface="Arial" charset="0"/>
        <a:buChar char="-"/>
        <a:defRPr sz="2000" b="1">
          <a:solidFill>
            <a:schemeClr val="tx1"/>
          </a:solidFill>
          <a:latin typeface="+mn-lt"/>
        </a:defRPr>
      </a:lvl2pPr>
      <a:lvl3pPr marL="738188" indent="-166688" algn="l" rtl="0" eaLnBrk="0" fontAlgn="base" hangingPunct="0">
        <a:lnSpc>
          <a:spcPct val="85000"/>
        </a:lnSpc>
        <a:spcBef>
          <a:spcPct val="30000"/>
        </a:spcBef>
        <a:spcAft>
          <a:spcPct val="0"/>
        </a:spcAft>
        <a:buClr>
          <a:srgbClr val="317023"/>
        </a:buClr>
        <a:buSzPct val="90000"/>
        <a:buFont typeface="Wingdings" pitchFamily="2" charset="2"/>
        <a:buChar char="w"/>
        <a:defRPr>
          <a:solidFill>
            <a:schemeClr val="tx1"/>
          </a:solidFill>
          <a:latin typeface="+mn-lt"/>
        </a:defRPr>
      </a:lvl3pPr>
      <a:lvl4pPr marL="973138" indent="-120650" algn="l" rtl="0" eaLnBrk="0" fontAlgn="base" hangingPunct="0">
        <a:spcBef>
          <a:spcPct val="20000"/>
        </a:spcBef>
        <a:spcAft>
          <a:spcPct val="0"/>
        </a:spcAft>
        <a:buChar char="•"/>
        <a:defRPr sz="1600">
          <a:solidFill>
            <a:schemeClr val="tx1"/>
          </a:solidFill>
          <a:latin typeface="+mn-lt"/>
        </a:defRPr>
      </a:lvl4pPr>
      <a:lvl5pPr marL="2330450" indent="-271463" algn="l" rtl="0" eaLnBrk="0" fontAlgn="base" hangingPunct="0">
        <a:spcBef>
          <a:spcPct val="20000"/>
        </a:spcBef>
        <a:spcAft>
          <a:spcPct val="0"/>
        </a:spcAft>
        <a:buChar char="»"/>
        <a:defRPr sz="2000">
          <a:solidFill>
            <a:schemeClr val="tx1"/>
          </a:solidFill>
          <a:latin typeface="Times New Roman" pitchFamily="18" charset="0"/>
        </a:defRPr>
      </a:lvl5pPr>
      <a:lvl6pPr marL="2787650" indent="-271463" algn="l" rtl="0" eaLnBrk="0" fontAlgn="base" hangingPunct="0">
        <a:spcBef>
          <a:spcPct val="20000"/>
        </a:spcBef>
        <a:spcAft>
          <a:spcPct val="0"/>
        </a:spcAft>
        <a:buChar char="»"/>
        <a:defRPr sz="2000">
          <a:solidFill>
            <a:schemeClr val="tx1"/>
          </a:solidFill>
          <a:latin typeface="Times New Roman" pitchFamily="18" charset="0"/>
        </a:defRPr>
      </a:lvl6pPr>
      <a:lvl7pPr marL="3244850" indent="-271463" algn="l" rtl="0" eaLnBrk="0" fontAlgn="base" hangingPunct="0">
        <a:spcBef>
          <a:spcPct val="20000"/>
        </a:spcBef>
        <a:spcAft>
          <a:spcPct val="0"/>
        </a:spcAft>
        <a:buChar char="»"/>
        <a:defRPr sz="2000">
          <a:solidFill>
            <a:schemeClr val="tx1"/>
          </a:solidFill>
          <a:latin typeface="Times New Roman" pitchFamily="18" charset="0"/>
        </a:defRPr>
      </a:lvl7pPr>
      <a:lvl8pPr marL="3702050" indent="-271463" algn="l" rtl="0" eaLnBrk="0" fontAlgn="base" hangingPunct="0">
        <a:spcBef>
          <a:spcPct val="20000"/>
        </a:spcBef>
        <a:spcAft>
          <a:spcPct val="0"/>
        </a:spcAft>
        <a:buChar char="»"/>
        <a:defRPr sz="2000">
          <a:solidFill>
            <a:schemeClr val="tx1"/>
          </a:solidFill>
          <a:latin typeface="Times New Roman" pitchFamily="18" charset="0"/>
        </a:defRPr>
      </a:lvl8pPr>
      <a:lvl9pPr marL="4159250" indent="-271463"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axprocloud.com/logi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44000" cy="5272088"/>
          </a:xfrm>
          <a:prstGeom prst="rect">
            <a:avLst/>
          </a:prstGeom>
          <a:noFill/>
          <a:ln w="9525">
            <a:noFill/>
            <a:miter lim="800000"/>
            <a:headEnd/>
            <a:tailEnd/>
          </a:ln>
          <a:effectLst/>
        </p:spPr>
      </p:pic>
      <p:sp>
        <p:nvSpPr>
          <p:cNvPr id="5" name="Title 1"/>
          <p:cNvSpPr>
            <a:spLocks noGrp="1"/>
          </p:cNvSpPr>
          <p:nvPr>
            <p:ph type="ctrTitle"/>
          </p:nvPr>
        </p:nvSpPr>
        <p:spPr>
          <a:xfrm>
            <a:off x="458787" y="5326063"/>
            <a:ext cx="7027863" cy="1143000"/>
          </a:xfrm>
        </p:spPr>
        <p:txBody>
          <a:bodyPr/>
          <a:lstStyle/>
          <a:p>
            <a:pPr algn="l">
              <a:defRPr/>
            </a:pPr>
            <a:r>
              <a:rPr lang="en-US" sz="3200" dirty="0" smtClean="0"/>
              <a:t>MAXPRO® Cloud Solution</a:t>
            </a:r>
            <a:r>
              <a:rPr lang="en-US" sz="2400" dirty="0" smtClean="0"/>
              <a:t/>
            </a:r>
            <a:br>
              <a:rPr lang="en-US" sz="2400" dirty="0" smtClean="0"/>
            </a:br>
            <a:r>
              <a:rPr lang="en-US" sz="2400" dirty="0" smtClean="0"/>
              <a:t/>
            </a:r>
            <a:br>
              <a:rPr lang="en-US" sz="2400" dirty="0" smtClean="0"/>
            </a:b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3838" y="202980"/>
            <a:ext cx="7997825" cy="468313"/>
          </a:xfrm>
        </p:spPr>
        <p:txBody>
          <a:bodyPr/>
          <a:lstStyle/>
          <a:p>
            <a:r>
              <a:rPr lang="en-US" sz="2800" dirty="0" smtClean="0"/>
              <a:t>System Pricing Options – Direct only Phase 1</a:t>
            </a:r>
          </a:p>
        </p:txBody>
      </p:sp>
      <p:sp>
        <p:nvSpPr>
          <p:cNvPr id="7" name="Content Placeholder 6"/>
          <p:cNvSpPr>
            <a:spLocks noGrp="1"/>
          </p:cNvSpPr>
          <p:nvPr>
            <p:ph idx="1"/>
          </p:nvPr>
        </p:nvSpPr>
        <p:spPr>
          <a:xfrm>
            <a:off x="347450" y="1044309"/>
            <a:ext cx="8445500" cy="5725926"/>
          </a:xfrm>
        </p:spPr>
        <p:txBody>
          <a:bodyPr/>
          <a:lstStyle/>
          <a:p>
            <a:pPr algn="ctr">
              <a:buClr>
                <a:srgbClr val="C00000"/>
              </a:buClr>
              <a:tabLst>
                <a:tab pos="6400800" algn="l"/>
              </a:tabLst>
            </a:pPr>
            <a:r>
              <a:rPr lang="en-US" b="1" dirty="0" smtClean="0"/>
              <a:t>MAXPRO Cloud Appliance                     £ </a:t>
            </a:r>
            <a:r>
              <a:rPr lang="en-US" dirty="0" smtClean="0"/>
              <a:t>81</a:t>
            </a:r>
            <a:r>
              <a:rPr lang="en-US" b="1" dirty="0" smtClean="0"/>
              <a:t>0  </a:t>
            </a:r>
            <a:r>
              <a:rPr lang="en-US" b="1" dirty="0" err="1" smtClean="0"/>
              <a:t>Str</a:t>
            </a:r>
            <a:r>
              <a:rPr lang="en-US" b="1" dirty="0" smtClean="0"/>
              <a:t> Low   </a:t>
            </a:r>
            <a:r>
              <a:rPr lang="en-US" sz="1800" b="1" dirty="0" smtClean="0">
                <a:solidFill>
                  <a:srgbClr val="FF0000"/>
                </a:solidFill>
              </a:rPr>
              <a:t> no price available for ADI yet                                       </a:t>
            </a:r>
            <a:r>
              <a:rPr lang="en-US" sz="1800" b="0" dirty="0" smtClean="0"/>
              <a:t>€ 900  </a:t>
            </a:r>
            <a:r>
              <a:rPr lang="en-US" sz="1800" b="0" dirty="0" err="1" smtClean="0"/>
              <a:t>Str</a:t>
            </a:r>
            <a:r>
              <a:rPr lang="en-US" sz="1800" b="0" dirty="0" smtClean="0"/>
              <a:t> Low</a:t>
            </a:r>
            <a:r>
              <a:rPr lang="en-US" sz="1800" dirty="0" smtClean="0"/>
              <a:t> </a:t>
            </a:r>
            <a:endParaRPr lang="en-US" b="1" dirty="0" smtClean="0">
              <a:solidFill>
                <a:srgbClr val="FF0000"/>
              </a:solidFill>
            </a:endParaRPr>
          </a:p>
          <a:p>
            <a:pPr lvl="1">
              <a:tabLst>
                <a:tab pos="6400800" algn="l"/>
              </a:tabLst>
            </a:pPr>
            <a:r>
              <a:rPr lang="en-US" sz="1800" b="0" dirty="0" smtClean="0"/>
              <a:t>8 Channels IP or analog</a:t>
            </a:r>
          </a:p>
          <a:p>
            <a:pPr lvl="1">
              <a:tabLst>
                <a:tab pos="6400800" algn="l"/>
              </a:tabLst>
            </a:pPr>
            <a:r>
              <a:rPr lang="en-US" sz="1800" b="0" dirty="0" smtClean="0"/>
              <a:t>4 channels of POE</a:t>
            </a:r>
          </a:p>
          <a:p>
            <a:pPr lvl="1">
              <a:tabLst>
                <a:tab pos="6400800" algn="l"/>
              </a:tabLst>
            </a:pPr>
            <a:r>
              <a:rPr lang="en-US" sz="1800" b="0" dirty="0" smtClean="0"/>
              <a:t>4 GB solid state onboard storage</a:t>
            </a:r>
          </a:p>
          <a:p>
            <a:pPr lvl="1">
              <a:tabLst>
                <a:tab pos="6400800" algn="l"/>
              </a:tabLst>
            </a:pPr>
            <a:r>
              <a:rPr lang="en-US" sz="1800" b="0" dirty="0" smtClean="0"/>
              <a:t>USB &amp; NAS storage (purchased separately)</a:t>
            </a:r>
          </a:p>
          <a:p>
            <a:pPr lvl="1">
              <a:tabLst>
                <a:tab pos="6400800" algn="l"/>
              </a:tabLst>
            </a:pPr>
            <a:r>
              <a:rPr lang="en-US" sz="1800" b="0" dirty="0" smtClean="0"/>
              <a:t>Smart VMD on 4 analogue inputs</a:t>
            </a:r>
          </a:p>
          <a:p>
            <a:pPr lvl="1">
              <a:tabLst>
                <a:tab pos="6400800" algn="l"/>
              </a:tabLst>
            </a:pPr>
            <a:r>
              <a:rPr lang="en-US" sz="1800" b="0" dirty="0" smtClean="0"/>
              <a:t>3 Year warranty</a:t>
            </a:r>
          </a:p>
          <a:p>
            <a:pPr lvl="1">
              <a:tabLst>
                <a:tab pos="6400800" algn="l"/>
              </a:tabLst>
            </a:pPr>
            <a:endParaRPr lang="en-US" sz="1800" dirty="0" smtClean="0"/>
          </a:p>
          <a:p>
            <a:pPr>
              <a:buFontTx/>
              <a:buNone/>
              <a:tabLst>
                <a:tab pos="6400800" algn="l"/>
              </a:tabLst>
            </a:pPr>
            <a:endParaRPr lang="en-US" sz="700" b="1" dirty="0" smtClean="0"/>
          </a:p>
          <a:p>
            <a:pPr>
              <a:buClr>
                <a:srgbClr val="C00000"/>
              </a:buClr>
              <a:tabLst>
                <a:tab pos="6400800" algn="l"/>
              </a:tabLst>
            </a:pPr>
            <a:r>
              <a:rPr lang="en-US" b="1" dirty="0" smtClean="0"/>
              <a:t>Basic Hosting Service</a:t>
            </a:r>
            <a:r>
              <a:rPr lang="en-US" dirty="0" smtClean="0"/>
              <a:t>                              </a:t>
            </a:r>
            <a:r>
              <a:rPr lang="en-US" b="1" dirty="0" smtClean="0"/>
              <a:t>No Charge	</a:t>
            </a:r>
          </a:p>
          <a:p>
            <a:pPr lvl="1">
              <a:tabLst>
                <a:tab pos="6400800" algn="l"/>
              </a:tabLst>
            </a:pPr>
            <a:r>
              <a:rPr lang="en-US" sz="1800" b="0" dirty="0" smtClean="0"/>
              <a:t>Anytime, Anywhere Access via Internet</a:t>
            </a:r>
          </a:p>
          <a:p>
            <a:pPr lvl="1">
              <a:tabLst>
                <a:tab pos="6400800" algn="l"/>
              </a:tabLst>
            </a:pPr>
            <a:r>
              <a:rPr lang="en-US" sz="1800" b="0" dirty="0" smtClean="0"/>
              <a:t>Search &amp; Playback and local video Export</a:t>
            </a:r>
          </a:p>
          <a:p>
            <a:pPr lvl="1">
              <a:tabLst>
                <a:tab pos="6400800" algn="l"/>
              </a:tabLst>
            </a:pPr>
            <a:r>
              <a:rPr lang="en-US" sz="1800" b="0" dirty="0" smtClean="0"/>
              <a:t>Mobile Application Support</a:t>
            </a:r>
          </a:p>
          <a:p>
            <a:pPr lvl="1">
              <a:tabLst>
                <a:tab pos="6400800" algn="l"/>
              </a:tabLst>
            </a:pPr>
            <a:r>
              <a:rPr lang="en-US" sz="1800" b="0" dirty="0" smtClean="0"/>
              <a:t>Multiple Account Management</a:t>
            </a:r>
          </a:p>
          <a:p>
            <a:pPr lvl="1">
              <a:tabLst>
                <a:tab pos="6400800" algn="l"/>
              </a:tabLst>
            </a:pPr>
            <a:r>
              <a:rPr lang="en-US" sz="1800" b="0" dirty="0" smtClean="0"/>
              <a:t>Automatic System Updates</a:t>
            </a:r>
          </a:p>
          <a:p>
            <a:pPr lvl="1">
              <a:tabLst>
                <a:tab pos="6400800" algn="l"/>
              </a:tabLst>
            </a:pPr>
            <a:r>
              <a:rPr lang="en-US" sz="1800" b="0" dirty="0" smtClean="0"/>
              <a:t>MAXPRO Connect</a:t>
            </a:r>
            <a:endParaRPr lang="en-US" sz="1800" dirty="0" smtClean="0"/>
          </a:p>
          <a:p>
            <a:pPr>
              <a:tabLst>
                <a:tab pos="6400800" algn="l"/>
              </a:tabLst>
            </a:pPr>
            <a:endParaRPr lang="en-US" sz="1800" dirty="0" smtClean="0"/>
          </a:p>
        </p:txBody>
      </p:sp>
      <p:pic>
        <p:nvPicPr>
          <p:cNvPr id="25604" name="Picture 3" descr="RVU Front - Dec.jpg"/>
          <p:cNvPicPr>
            <a:picLocks noChangeAspect="1"/>
          </p:cNvPicPr>
          <p:nvPr/>
        </p:nvPicPr>
        <p:blipFill>
          <a:blip r:embed="rId3" cstate="print"/>
          <a:srcRect/>
          <a:stretch>
            <a:fillRect/>
          </a:stretch>
        </p:blipFill>
        <p:spPr bwMode="auto">
          <a:xfrm>
            <a:off x="5839365" y="1762985"/>
            <a:ext cx="2717800" cy="974725"/>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6146605" y="4465935"/>
            <a:ext cx="2346325" cy="1720850"/>
          </a:xfrm>
          <a:prstGeom prst="rect">
            <a:avLst/>
          </a:prstGeom>
          <a:noFill/>
          <a:ln w="9525">
            <a:noFill/>
            <a:miter lim="800000"/>
            <a:headEnd/>
            <a:tailEnd/>
          </a:ln>
        </p:spPr>
      </p:pic>
      <p:cxnSp>
        <p:nvCxnSpPr>
          <p:cNvPr id="25606" name="Straight Connector 10"/>
          <p:cNvCxnSpPr>
            <a:cxnSpLocks noChangeShapeType="1"/>
          </p:cNvCxnSpPr>
          <p:nvPr/>
        </p:nvCxnSpPr>
        <p:spPr bwMode="auto">
          <a:xfrm>
            <a:off x="5570530" y="1124700"/>
            <a:ext cx="1" cy="4910975"/>
          </a:xfrm>
          <a:prstGeom prst="line">
            <a:avLst/>
          </a:prstGeom>
          <a:noFill/>
          <a:ln w="9525" algn="ctr">
            <a:solidFill>
              <a:schemeClr val="tx1"/>
            </a:solidFill>
            <a:round/>
            <a:headEnd/>
            <a:tailEnd/>
          </a:ln>
        </p:spPr>
      </p:cxnSp>
      <p:cxnSp>
        <p:nvCxnSpPr>
          <p:cNvPr id="12" name="Straight Connector 11"/>
          <p:cNvCxnSpPr>
            <a:cxnSpLocks noChangeShapeType="1"/>
          </p:cNvCxnSpPr>
          <p:nvPr/>
        </p:nvCxnSpPr>
        <p:spPr bwMode="auto">
          <a:xfrm>
            <a:off x="510410" y="3696247"/>
            <a:ext cx="8362950" cy="1588"/>
          </a:xfrm>
          <a:prstGeom prst="line">
            <a:avLst/>
          </a:prstGeom>
          <a:noFill/>
          <a:ln w="9525" algn="ctr">
            <a:solidFill>
              <a:schemeClr val="tx1"/>
            </a:solidFill>
            <a:round/>
            <a:headEnd/>
            <a:tailEn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2800" dirty="0" smtClean="0"/>
              <a:t>System Pricing Options – Phase 2</a:t>
            </a:r>
          </a:p>
        </p:txBody>
      </p:sp>
      <p:sp>
        <p:nvSpPr>
          <p:cNvPr id="7" name="Content Placeholder 6"/>
          <p:cNvSpPr>
            <a:spLocks noGrp="1"/>
          </p:cNvSpPr>
          <p:nvPr>
            <p:ph idx="1"/>
          </p:nvPr>
        </p:nvSpPr>
        <p:spPr>
          <a:xfrm>
            <a:off x="232234" y="894270"/>
            <a:ext cx="8564315" cy="5682838"/>
          </a:xfrm>
        </p:spPr>
        <p:txBody>
          <a:bodyPr/>
          <a:lstStyle/>
          <a:p>
            <a:pPr>
              <a:buClr>
                <a:srgbClr val="C00000"/>
              </a:buClr>
            </a:pPr>
            <a:r>
              <a:rPr lang="en-US" b="1" dirty="0" smtClean="0"/>
              <a:t>Real-Time Notifications			</a:t>
            </a:r>
          </a:p>
          <a:p>
            <a:pPr lvl="1"/>
            <a:r>
              <a:rPr lang="en-US" sz="1800" b="0" dirty="0" smtClean="0"/>
              <a:t>Email on Events and Alarms (local storage)</a:t>
            </a:r>
          </a:p>
          <a:p>
            <a:pPr lvl="2"/>
            <a:r>
              <a:rPr lang="en-US" sz="1400" b="0" dirty="0" smtClean="0"/>
              <a:t>Event duration: from 30 to 300 seconds</a:t>
            </a:r>
          </a:p>
          <a:p>
            <a:pPr lvl="1"/>
            <a:r>
              <a:rPr lang="en-US" sz="1800" b="0" dirty="0" smtClean="0"/>
              <a:t>Email with video clip link</a:t>
            </a:r>
          </a:p>
          <a:p>
            <a:pPr lvl="1"/>
            <a:r>
              <a:rPr lang="en-US" sz="1800" b="0" dirty="0" smtClean="0"/>
              <a:t>System Health Notification</a:t>
            </a:r>
          </a:p>
          <a:p>
            <a:pPr lvl="2"/>
            <a:r>
              <a:rPr lang="en-US" sz="1400" dirty="0" smtClean="0"/>
              <a:t>Camera </a:t>
            </a:r>
            <a:r>
              <a:rPr lang="en-US" sz="1400" dirty="0" err="1" smtClean="0"/>
              <a:t>VideoLoss</a:t>
            </a:r>
            <a:r>
              <a:rPr lang="en-US" sz="1400" dirty="0" smtClean="0"/>
              <a:t> and Power Fail</a:t>
            </a:r>
          </a:p>
          <a:p>
            <a:pPr lvl="2"/>
            <a:r>
              <a:rPr lang="en-US" sz="1400" dirty="0" smtClean="0"/>
              <a:t>Lost Communications</a:t>
            </a:r>
          </a:p>
          <a:p>
            <a:pPr lvl="2"/>
            <a:r>
              <a:rPr lang="en-US" sz="1400" dirty="0" smtClean="0"/>
              <a:t>Local Recording Device Fail</a:t>
            </a:r>
          </a:p>
          <a:p>
            <a:pPr lvl="1">
              <a:buNone/>
            </a:pPr>
            <a:endParaRPr lang="en-US" sz="800" dirty="0" smtClean="0"/>
          </a:p>
          <a:p>
            <a:pPr lvl="1">
              <a:buNone/>
            </a:pPr>
            <a:r>
              <a:rPr lang="en-US" sz="1800" dirty="0" smtClean="0"/>
              <a:t>Available in Q1 2013</a:t>
            </a:r>
          </a:p>
          <a:p>
            <a:pPr lvl="1"/>
            <a:endParaRPr lang="en-US" sz="900" dirty="0" smtClean="0"/>
          </a:p>
          <a:p>
            <a:pPr lvl="1"/>
            <a:endParaRPr lang="en-US" sz="900" dirty="0" smtClean="0"/>
          </a:p>
          <a:p>
            <a:pPr>
              <a:buClr>
                <a:srgbClr val="C00000"/>
              </a:buClr>
            </a:pPr>
            <a:r>
              <a:rPr lang="en-US" b="1" dirty="0" smtClean="0"/>
              <a:t>Cloud Storage		   	           a small fee x month </a:t>
            </a:r>
          </a:p>
          <a:p>
            <a:pPr lvl="1"/>
            <a:r>
              <a:rPr lang="en-US" sz="1800" b="0" dirty="0" smtClean="0"/>
              <a:t>Scalable Event Clips Storage packages:</a:t>
            </a:r>
          </a:p>
          <a:p>
            <a:pPr lvl="2"/>
            <a:r>
              <a:rPr lang="en-US" sz="1400" dirty="0" smtClean="0"/>
              <a:t>From 3 to 100 number of clips per day per unit </a:t>
            </a:r>
          </a:p>
          <a:p>
            <a:pPr lvl="2"/>
            <a:r>
              <a:rPr lang="en-US" sz="1400" dirty="0" smtClean="0"/>
              <a:t>From 100 to 3000 max number of clips (10MB each)</a:t>
            </a:r>
          </a:p>
          <a:p>
            <a:pPr lvl="2"/>
            <a:r>
              <a:rPr lang="en-US" sz="1400" dirty="0" smtClean="0"/>
              <a:t>Clip’s duration from 30 </a:t>
            </a:r>
            <a:r>
              <a:rPr lang="en-US" sz="1400" dirty="0" err="1" smtClean="0"/>
              <a:t>secs</a:t>
            </a:r>
            <a:r>
              <a:rPr lang="en-US" sz="1400" dirty="0" smtClean="0"/>
              <a:t> to 300 </a:t>
            </a:r>
            <a:r>
              <a:rPr lang="en-US" sz="1400" dirty="0" err="1" smtClean="0"/>
              <a:t>secs</a:t>
            </a:r>
            <a:r>
              <a:rPr lang="en-US" sz="1400" dirty="0" smtClean="0"/>
              <a:t> (Res. dependant) </a:t>
            </a:r>
          </a:p>
          <a:p>
            <a:pPr lvl="1"/>
            <a:r>
              <a:rPr lang="en-US" sz="1800" b="0" dirty="0" smtClean="0"/>
              <a:t>From 1GB to 30GB Storage retention 				             for all Cameras (max 30 Days period)</a:t>
            </a:r>
          </a:p>
          <a:p>
            <a:pPr lvl="1"/>
            <a:endParaRPr lang="en-US" sz="900" dirty="0" smtClean="0"/>
          </a:p>
          <a:p>
            <a:pPr lvl="1">
              <a:buNone/>
            </a:pPr>
            <a:r>
              <a:rPr lang="en-US" sz="1800" dirty="0" smtClean="0"/>
              <a:t>Available in Q1 2013</a:t>
            </a:r>
          </a:p>
        </p:txBody>
      </p:sp>
      <p:cxnSp>
        <p:nvCxnSpPr>
          <p:cNvPr id="26628" name="Straight Connector 5"/>
          <p:cNvCxnSpPr>
            <a:cxnSpLocks noChangeShapeType="1"/>
          </p:cNvCxnSpPr>
          <p:nvPr/>
        </p:nvCxnSpPr>
        <p:spPr bwMode="auto">
          <a:xfrm>
            <a:off x="5685744" y="971080"/>
            <a:ext cx="1" cy="5338295"/>
          </a:xfrm>
          <a:prstGeom prst="line">
            <a:avLst/>
          </a:prstGeom>
          <a:noFill/>
          <a:ln w="9525" algn="ctr">
            <a:solidFill>
              <a:schemeClr val="tx1"/>
            </a:solidFill>
            <a:round/>
            <a:headEnd/>
            <a:tailEnd/>
          </a:ln>
        </p:spPr>
      </p:cxnSp>
      <p:cxnSp>
        <p:nvCxnSpPr>
          <p:cNvPr id="11" name="Straight Connector 10"/>
          <p:cNvCxnSpPr>
            <a:cxnSpLocks noChangeShapeType="1"/>
          </p:cNvCxnSpPr>
          <p:nvPr/>
        </p:nvCxnSpPr>
        <p:spPr bwMode="auto">
          <a:xfrm>
            <a:off x="510410" y="3849868"/>
            <a:ext cx="8362950" cy="1587"/>
          </a:xfrm>
          <a:prstGeom prst="line">
            <a:avLst/>
          </a:prstGeom>
          <a:noFill/>
          <a:ln w="9525" algn="ctr">
            <a:solidFill>
              <a:schemeClr val="tx1"/>
            </a:solidFill>
            <a:round/>
            <a:headEnd/>
            <a:tailEnd/>
          </a:ln>
        </p:spPr>
      </p:cxnSp>
      <p:sp>
        <p:nvSpPr>
          <p:cNvPr id="26630" name="Rectangle 12"/>
          <p:cNvSpPr>
            <a:spLocks noChangeArrowheads="1"/>
          </p:cNvSpPr>
          <p:nvPr/>
        </p:nvSpPr>
        <p:spPr bwMode="auto">
          <a:xfrm>
            <a:off x="5647340" y="817460"/>
            <a:ext cx="3110805" cy="461665"/>
          </a:xfrm>
          <a:prstGeom prst="rect">
            <a:avLst/>
          </a:prstGeom>
          <a:noFill/>
          <a:ln w="9525">
            <a:noFill/>
            <a:miter lim="800000"/>
            <a:headEnd/>
            <a:tailEnd/>
          </a:ln>
        </p:spPr>
        <p:txBody>
          <a:bodyPr wrap="square">
            <a:spAutoFit/>
          </a:bodyPr>
          <a:lstStyle/>
          <a:p>
            <a:pPr algn="ctr"/>
            <a:r>
              <a:rPr lang="en-US" sz="2400" b="1" dirty="0" smtClean="0"/>
              <a:t>a small fee x month</a:t>
            </a:r>
            <a:endParaRPr lang="en-US" sz="2000" dirty="0">
              <a:latin typeface="Arial" charset="0"/>
              <a:cs typeface="Arial" charset="0"/>
            </a:endParaRPr>
          </a:p>
        </p:txBody>
      </p:sp>
      <p:pic>
        <p:nvPicPr>
          <p:cNvPr id="103426" name="Picture 2"/>
          <p:cNvPicPr>
            <a:picLocks noChangeAspect="1" noChangeArrowheads="1"/>
          </p:cNvPicPr>
          <p:nvPr/>
        </p:nvPicPr>
        <p:blipFill>
          <a:blip r:embed="rId3" cstate="print"/>
          <a:srcRect/>
          <a:stretch>
            <a:fillRect/>
          </a:stretch>
        </p:blipFill>
        <p:spPr bwMode="auto">
          <a:xfrm>
            <a:off x="6319838" y="4700955"/>
            <a:ext cx="1876425" cy="1020763"/>
          </a:xfrm>
          <a:prstGeom prst="rect">
            <a:avLst/>
          </a:prstGeom>
          <a:noFill/>
          <a:ln w="9525">
            <a:noFill/>
            <a:miter lim="800000"/>
            <a:headEnd/>
            <a:tailEnd/>
          </a:ln>
        </p:spPr>
      </p:pic>
      <p:pic>
        <p:nvPicPr>
          <p:cNvPr id="26632" name="Picture 5" descr="http://www.emailmeform.com/builder/images/mail-pic.png"/>
          <p:cNvPicPr>
            <a:picLocks noChangeAspect="1" noChangeArrowheads="1"/>
          </p:cNvPicPr>
          <p:nvPr/>
        </p:nvPicPr>
        <p:blipFill>
          <a:blip r:embed="rId4" cstate="print"/>
          <a:srcRect/>
          <a:stretch>
            <a:fillRect/>
          </a:stretch>
        </p:blipFill>
        <p:spPr bwMode="auto">
          <a:xfrm>
            <a:off x="6415440" y="1700775"/>
            <a:ext cx="1497013" cy="14843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5" end="1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6" end="1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7" end="1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9" end="1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dirty="0" smtClean="0">
                <a:latin typeface="Arial" charset="0"/>
              </a:rPr>
              <a:t>MAXPRO®</a:t>
            </a:r>
            <a:r>
              <a:rPr lang="de-DE" sz="2800" dirty="0" smtClean="0"/>
              <a:t> Cloud Menu</a:t>
            </a:r>
            <a:endParaRPr lang="en-US" sz="2800" dirty="0"/>
          </a:p>
        </p:txBody>
      </p:sp>
      <p:sp>
        <p:nvSpPr>
          <p:cNvPr id="5" name="Rechteck 4"/>
          <p:cNvSpPr/>
          <p:nvPr/>
        </p:nvSpPr>
        <p:spPr>
          <a:xfrm rot="19433723">
            <a:off x="4558041" y="4206862"/>
            <a:ext cx="4639780"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de-DE" sz="4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Preliminary</a:t>
            </a:r>
            <a:endParaRPr lang="de-DE"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de-DE"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prices</a:t>
            </a:r>
            <a:endParaRPr lang="de-DE"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6" name="Table 6"/>
          <p:cNvGraphicFramePr>
            <a:graphicFrameLocks noGrp="1"/>
          </p:cNvGraphicFramePr>
          <p:nvPr/>
        </p:nvGraphicFramePr>
        <p:xfrm>
          <a:off x="117020" y="894270"/>
          <a:ext cx="8950166" cy="5799157"/>
        </p:xfrm>
        <a:graphic>
          <a:graphicData uri="http://schemas.openxmlformats.org/drawingml/2006/table">
            <a:tbl>
              <a:tblPr/>
              <a:tblGrid>
                <a:gridCol w="498300"/>
                <a:gridCol w="415426"/>
                <a:gridCol w="400299"/>
                <a:gridCol w="400299"/>
                <a:gridCol w="400299"/>
                <a:gridCol w="400299"/>
                <a:gridCol w="400299"/>
                <a:gridCol w="400299"/>
                <a:gridCol w="400299"/>
                <a:gridCol w="400299"/>
                <a:gridCol w="400299"/>
                <a:gridCol w="400299"/>
                <a:gridCol w="583045"/>
                <a:gridCol w="400299"/>
                <a:gridCol w="400299"/>
                <a:gridCol w="417704"/>
                <a:gridCol w="430969"/>
                <a:gridCol w="475053"/>
                <a:gridCol w="415671"/>
                <a:gridCol w="910410"/>
              </a:tblGrid>
              <a:tr h="1085614">
                <a:tc>
                  <a:txBody>
                    <a:bodyPr/>
                    <a:lstStyle/>
                    <a:p>
                      <a:pPr algn="l" fontAlgn="b"/>
                      <a:r>
                        <a:rPr lang="it-IT" sz="900" b="1" i="0" u="none" strike="noStrike" dirty="0" smtClean="0">
                          <a:solidFill>
                            <a:srgbClr val="000000"/>
                          </a:solidFill>
                          <a:latin typeface="Calibri"/>
                        </a:rPr>
                        <a:t> </a:t>
                      </a:r>
                      <a:r>
                        <a:rPr lang="it-IT" sz="1050" b="1" i="0" u="none" strike="noStrike" dirty="0" smtClean="0">
                          <a:solidFill>
                            <a:srgbClr val="000000"/>
                          </a:solidFill>
                          <a:latin typeface="Calibri"/>
                        </a:rPr>
                        <a:t>Features </a:t>
                      </a:r>
                      <a:r>
                        <a:rPr lang="it-IT" sz="1050" b="1" i="0" u="none" strike="noStrike" dirty="0">
                          <a:solidFill>
                            <a:srgbClr val="000000"/>
                          </a:solidFill>
                          <a:latin typeface="Calibri"/>
                        </a:rPr>
                        <a:t/>
                      </a:r>
                      <a:br>
                        <a:rPr lang="it-IT" sz="1050" b="1" i="0" u="none" strike="noStrike" dirty="0">
                          <a:solidFill>
                            <a:srgbClr val="000000"/>
                          </a:solidFill>
                          <a:latin typeface="Calibri"/>
                        </a:rPr>
                      </a:br>
                      <a:r>
                        <a:rPr lang="it-IT" sz="1050" b="1" i="0" u="none" strike="noStrike" dirty="0" smtClean="0">
                          <a:solidFill>
                            <a:srgbClr val="000000"/>
                          </a:solidFill>
                          <a:latin typeface="Calibri"/>
                        </a:rPr>
                        <a:t>_______</a:t>
                      </a:r>
                      <a:r>
                        <a:rPr lang="it-IT" sz="1050" b="1" i="0" u="none" strike="noStrike" dirty="0">
                          <a:solidFill>
                            <a:srgbClr val="000000"/>
                          </a:solidFill>
                          <a:latin typeface="Calibri"/>
                        </a:rPr>
                        <a:t/>
                      </a:r>
                      <a:br>
                        <a:rPr lang="it-IT" sz="1050" b="1" i="0" u="none" strike="noStrike" dirty="0">
                          <a:solidFill>
                            <a:srgbClr val="000000"/>
                          </a:solidFill>
                          <a:latin typeface="Calibri"/>
                        </a:rPr>
                      </a:br>
                      <a:r>
                        <a:rPr lang="it-IT" sz="1050" b="1" i="0" u="none" strike="noStrike" dirty="0" smtClean="0">
                          <a:solidFill>
                            <a:srgbClr val="000000"/>
                          </a:solidFill>
                          <a:latin typeface="Calibri"/>
                        </a:rPr>
                        <a:t> Package</a:t>
                      </a:r>
                    </a:p>
                    <a:p>
                      <a:pPr algn="l" fontAlgn="b"/>
                      <a:r>
                        <a:rPr lang="it-IT" sz="1050" b="1" i="0" u="none" strike="noStrike" dirty="0" smtClean="0">
                          <a:solidFill>
                            <a:srgbClr val="000000"/>
                          </a:solidFill>
                          <a:latin typeface="Calibri"/>
                        </a:rPr>
                        <a:t> </a:t>
                      </a:r>
                      <a:r>
                        <a:rPr lang="it-IT" sz="1050" b="1" i="0" u="none" strike="noStrike" dirty="0" err="1" smtClean="0">
                          <a:solidFill>
                            <a:srgbClr val="000000"/>
                          </a:solidFill>
                          <a:latin typeface="Calibri"/>
                        </a:rPr>
                        <a:t>Name</a:t>
                      </a:r>
                      <a:r>
                        <a:rPr lang="it-IT" sz="1050" b="1" i="0" u="none" strike="noStrike" dirty="0" smtClean="0">
                          <a:solidFill>
                            <a:srgbClr val="000000"/>
                          </a:solidFill>
                          <a:latin typeface="Calibri"/>
                        </a:rPr>
                        <a:t> &amp;</a:t>
                      </a:r>
                    </a:p>
                    <a:p>
                      <a:pPr algn="l" fontAlgn="b"/>
                      <a:r>
                        <a:rPr lang="it-IT" sz="1050" b="1" i="0" u="none" strike="noStrike" dirty="0" smtClean="0">
                          <a:solidFill>
                            <a:srgbClr val="000000"/>
                          </a:solidFill>
                          <a:latin typeface="Calibri"/>
                        </a:rPr>
                        <a:t>    P/N</a:t>
                      </a:r>
                      <a:endParaRPr lang="it-IT" sz="900" b="1" i="0" u="none" strike="noStrike" dirty="0">
                        <a:solidFill>
                          <a:srgbClr val="000000"/>
                        </a:solidFill>
                        <a:latin typeface="Calibri"/>
                      </a:endParaRPr>
                    </a:p>
                  </a:txBody>
                  <a:tcPr marL="3558" marR="3558" marT="266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latin typeface="Calibri"/>
                        </a:rPr>
                        <a:t>Live View from anywhere anytime</a:t>
                      </a:r>
                    </a:p>
                  </a:txBody>
                  <a:tcPr marL="3558" marR="3558" marT="26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t-IT" sz="900" b="1" i="0" u="none" strike="noStrike" dirty="0">
                          <a:solidFill>
                            <a:srgbClr val="000000"/>
                          </a:solidFill>
                          <a:latin typeface="Calibri"/>
                        </a:rPr>
                        <a:t>Snapshot</a:t>
                      </a:r>
                      <a:br>
                        <a:rPr lang="it-IT" sz="900" b="1" i="0" u="none" strike="noStrike" dirty="0">
                          <a:solidFill>
                            <a:srgbClr val="000000"/>
                          </a:solidFill>
                          <a:latin typeface="Calibri"/>
                        </a:rPr>
                      </a:br>
                      <a:r>
                        <a:rPr lang="it-IT" sz="900" b="1" i="0" u="none" strike="noStrike" dirty="0">
                          <a:solidFill>
                            <a:srgbClr val="000000"/>
                          </a:solidFill>
                          <a:latin typeface="Calibri"/>
                        </a:rPr>
                        <a:t/>
                      </a:r>
                      <a:br>
                        <a:rPr lang="it-IT" sz="900" b="1" i="0" u="none" strike="noStrike" dirty="0">
                          <a:solidFill>
                            <a:srgbClr val="000000"/>
                          </a:solidFill>
                          <a:latin typeface="Calibri"/>
                        </a:rPr>
                      </a:br>
                      <a:r>
                        <a:rPr lang="it-IT" sz="900" b="1" i="0" u="none" strike="noStrike" dirty="0">
                          <a:solidFill>
                            <a:srgbClr val="000000"/>
                          </a:solidFill>
                          <a:latin typeface="Calibri"/>
                        </a:rPr>
                        <a:t>I/O Control</a:t>
                      </a:r>
                    </a:p>
                  </a:txBody>
                  <a:tcPr marL="3558" marR="3558" marT="2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t-IT" sz="900" b="1" i="0" u="none" strike="noStrike" dirty="0" err="1">
                          <a:solidFill>
                            <a:srgbClr val="000000"/>
                          </a:solidFill>
                          <a:latin typeface="Calibri"/>
                        </a:rPr>
                        <a:t>Search</a:t>
                      </a:r>
                      <a:r>
                        <a:rPr lang="it-IT" sz="900" b="1" i="0" u="none" strike="noStrike" dirty="0">
                          <a:solidFill>
                            <a:srgbClr val="000000"/>
                          </a:solidFill>
                          <a:latin typeface="Calibri"/>
                        </a:rPr>
                        <a:t> and playback video</a:t>
                      </a:r>
                    </a:p>
                  </a:txBody>
                  <a:tcPr marL="3558" marR="3558" marT="2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t-IT" sz="900" b="1" i="0" u="none" strike="noStrike" dirty="0">
                          <a:solidFill>
                            <a:srgbClr val="000000"/>
                          </a:solidFill>
                          <a:latin typeface="Calibri"/>
                        </a:rPr>
                        <a:t>VideoClip Export</a:t>
                      </a:r>
                    </a:p>
                  </a:txBody>
                  <a:tcPr marL="3558" marR="3558" marT="2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t-IT" sz="900" b="1" i="0" u="none" strike="noStrike" dirty="0">
                          <a:solidFill>
                            <a:srgbClr val="000000"/>
                          </a:solidFill>
                          <a:latin typeface="Calibri"/>
                        </a:rPr>
                        <a:t>Mobile Access Apps</a:t>
                      </a:r>
                    </a:p>
                  </a:txBody>
                  <a:tcPr marL="3558" marR="3558" marT="2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t-IT" sz="900" b="1" i="0" u="none" strike="noStrike" dirty="0">
                          <a:solidFill>
                            <a:srgbClr val="000000"/>
                          </a:solidFill>
                          <a:latin typeface="Calibri"/>
                        </a:rPr>
                        <a:t>Account Manage-ment  &amp; </a:t>
                      </a:r>
                      <a:r>
                        <a:rPr lang="it-IT" sz="900" b="1" i="0" u="none" strike="noStrike" dirty="0" err="1">
                          <a:solidFill>
                            <a:srgbClr val="000000"/>
                          </a:solidFill>
                          <a:latin typeface="Calibri"/>
                        </a:rPr>
                        <a:t>Setup</a:t>
                      </a:r>
                      <a:endParaRPr lang="it-IT" sz="900" b="1" i="0" u="none" strike="noStrike" dirty="0">
                        <a:solidFill>
                          <a:srgbClr val="000000"/>
                        </a:solidFill>
                        <a:latin typeface="Calibri"/>
                      </a:endParaRPr>
                    </a:p>
                  </a:txBody>
                  <a:tcPr marL="3558" marR="3558" marT="2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sv-SE" sz="900" b="1" i="0" u="none" strike="noStrike" dirty="0">
                          <a:solidFill>
                            <a:srgbClr val="000000"/>
                          </a:solidFill>
                          <a:latin typeface="Calibri"/>
                        </a:rPr>
                        <a:t>Smart VMD (analog inputs only)</a:t>
                      </a:r>
                    </a:p>
                  </a:txBody>
                  <a:tcPr marL="3558" marR="3558" marT="2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t-IT" sz="900" b="1" i="0" u="none" strike="noStrike" dirty="0">
                          <a:solidFill>
                            <a:srgbClr val="000000"/>
                          </a:solidFill>
                          <a:latin typeface="Calibri"/>
                        </a:rPr>
                        <a:t>MAXPRO Portal</a:t>
                      </a:r>
                    </a:p>
                  </a:txBody>
                  <a:tcPr marL="3558" marR="3558" marT="2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t-IT" sz="900" b="1" i="0" u="none" strike="noStrike" dirty="0" err="1">
                          <a:solidFill>
                            <a:srgbClr val="000000"/>
                          </a:solidFill>
                          <a:latin typeface="Calibri"/>
                        </a:rPr>
                        <a:t>Email</a:t>
                      </a:r>
                      <a:r>
                        <a:rPr lang="it-IT" sz="900" b="1" i="0" u="none" strike="noStrike" dirty="0">
                          <a:solidFill>
                            <a:srgbClr val="000000"/>
                          </a:solidFill>
                          <a:latin typeface="Calibri"/>
                        </a:rPr>
                        <a:t> on </a:t>
                      </a:r>
                      <a:r>
                        <a:rPr lang="it-IT" sz="900" b="1" i="0" u="none" strike="noStrike" dirty="0" err="1">
                          <a:solidFill>
                            <a:srgbClr val="000000"/>
                          </a:solidFill>
                          <a:latin typeface="Calibri"/>
                        </a:rPr>
                        <a:t>Events</a:t>
                      </a:r>
                      <a:endParaRPr lang="it-IT" sz="900" b="1" i="0" u="none" strike="noStrike" dirty="0">
                        <a:solidFill>
                          <a:srgbClr val="000000"/>
                        </a:solidFill>
                        <a:latin typeface="Calibri"/>
                      </a:endParaRPr>
                    </a:p>
                  </a:txBody>
                  <a:tcPr marL="3558" marR="3558" marT="2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it-IT" sz="900" b="1" i="0" u="none" strike="noStrike" dirty="0" err="1">
                          <a:solidFill>
                            <a:srgbClr val="000000"/>
                          </a:solidFill>
                          <a:latin typeface="Calibri"/>
                        </a:rPr>
                        <a:t>Email</a:t>
                      </a:r>
                      <a:r>
                        <a:rPr lang="it-IT" sz="900" b="1" i="0" u="none" strike="noStrike" dirty="0">
                          <a:solidFill>
                            <a:srgbClr val="000000"/>
                          </a:solidFill>
                          <a:latin typeface="Calibri"/>
                        </a:rPr>
                        <a:t> </a:t>
                      </a:r>
                      <a:r>
                        <a:rPr lang="it-IT" sz="900" b="1" i="0" u="none" strike="noStrike" dirty="0" err="1">
                          <a:solidFill>
                            <a:srgbClr val="000000"/>
                          </a:solidFill>
                          <a:latin typeface="Calibri"/>
                        </a:rPr>
                        <a:t>with</a:t>
                      </a:r>
                      <a:r>
                        <a:rPr lang="it-IT" sz="900" b="1" i="0" u="none" strike="noStrike" dirty="0">
                          <a:solidFill>
                            <a:srgbClr val="000000"/>
                          </a:solidFill>
                          <a:latin typeface="Calibri"/>
                        </a:rPr>
                        <a:t> Clip link</a:t>
                      </a:r>
                    </a:p>
                  </a:txBody>
                  <a:tcPr marL="3558" marR="3558" marT="2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it-IT" sz="900" b="1" i="0" u="none" strike="noStrike" dirty="0">
                          <a:solidFill>
                            <a:srgbClr val="000000"/>
                          </a:solidFill>
                          <a:latin typeface="Calibri"/>
                        </a:rPr>
                        <a:t>Personalized GUI</a:t>
                      </a:r>
                    </a:p>
                  </a:txBody>
                  <a:tcPr marL="3558" marR="3558" marT="2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ctr"/>
                      <a:r>
                        <a:rPr lang="it-IT" sz="900" b="1" i="0" u="none" strike="noStrike" dirty="0">
                          <a:solidFill>
                            <a:srgbClr val="000000"/>
                          </a:solidFill>
                          <a:latin typeface="Calibri"/>
                        </a:rPr>
                        <a:t>Cloud Storage</a:t>
                      </a:r>
                    </a:p>
                  </a:txBody>
                  <a:tcPr marL="3558" marR="3558" marT="2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ctr"/>
                      <a:r>
                        <a:rPr lang="en-US" sz="900" b="1" i="0" u="none" strike="noStrike" dirty="0">
                          <a:solidFill>
                            <a:srgbClr val="000000"/>
                          </a:solidFill>
                          <a:latin typeface="Calibri"/>
                        </a:rPr>
                        <a:t>Number of Clips per Day per Unit</a:t>
                      </a:r>
                    </a:p>
                  </a:txBody>
                  <a:tcPr marL="3558" marR="3558" marT="2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ctr"/>
                      <a:r>
                        <a:rPr lang="it-IT" sz="900" b="1" i="0" u="none" strike="noStrike" dirty="0">
                          <a:solidFill>
                            <a:srgbClr val="000000"/>
                          </a:solidFill>
                          <a:latin typeface="Calibri"/>
                        </a:rPr>
                        <a:t>Max number of Clips</a:t>
                      </a:r>
                    </a:p>
                  </a:txBody>
                  <a:tcPr marL="3558" marR="3558" marT="2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ctr"/>
                      <a:r>
                        <a:rPr lang="it-IT" sz="900" b="1" i="0" u="none" strike="noStrike" dirty="0" smtClean="0">
                          <a:solidFill>
                            <a:srgbClr val="000000"/>
                          </a:solidFill>
                          <a:latin typeface="Calibri"/>
                        </a:rPr>
                        <a:t>Max </a:t>
                      </a:r>
                      <a:r>
                        <a:rPr lang="it-IT" sz="900" b="1" i="0" u="none" strike="noStrike" dirty="0" err="1" smtClean="0">
                          <a:solidFill>
                            <a:srgbClr val="000000"/>
                          </a:solidFill>
                          <a:latin typeface="Calibri"/>
                        </a:rPr>
                        <a:t>Storage</a:t>
                      </a:r>
                      <a:r>
                        <a:rPr lang="it-IT" sz="900" b="1" i="0" u="none" strike="noStrike" dirty="0" smtClean="0">
                          <a:solidFill>
                            <a:srgbClr val="000000"/>
                          </a:solidFill>
                          <a:latin typeface="Calibri"/>
                        </a:rPr>
                        <a:t> </a:t>
                      </a:r>
                      <a:r>
                        <a:rPr lang="it-IT" sz="900" b="1" i="0" u="none" strike="noStrike" dirty="0">
                          <a:solidFill>
                            <a:srgbClr val="000000"/>
                          </a:solidFill>
                          <a:latin typeface="Calibri"/>
                        </a:rPr>
                        <a:t>Retention in Days</a:t>
                      </a:r>
                    </a:p>
                  </a:txBody>
                  <a:tcPr marL="3558" marR="3558" marT="2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ctr"/>
                      <a:r>
                        <a:rPr lang="it-IT" sz="900" b="1" i="0" u="none" strike="noStrike" dirty="0">
                          <a:solidFill>
                            <a:srgbClr val="000000"/>
                          </a:solidFill>
                          <a:latin typeface="Calibri"/>
                        </a:rPr>
                        <a:t>Dealer price per month </a:t>
                      </a:r>
                    </a:p>
                  </a:txBody>
                  <a:tcPr marL="3558" marR="3558" marT="2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ctr"/>
                      <a:r>
                        <a:rPr lang="en-US" sz="900" b="1" i="0" u="none" strike="noStrike" dirty="0">
                          <a:solidFill>
                            <a:srgbClr val="000000"/>
                          </a:solidFill>
                          <a:latin typeface="Calibri"/>
                        </a:rPr>
                        <a:t>Dealer Price </a:t>
                      </a:r>
                      <a:r>
                        <a:rPr lang="en-US" sz="900" b="1" i="0" u="none" strike="noStrike" dirty="0" err="1">
                          <a:solidFill>
                            <a:srgbClr val="000000"/>
                          </a:solidFill>
                          <a:latin typeface="Calibri"/>
                        </a:rPr>
                        <a:t>selecatable</a:t>
                      </a:r>
                      <a:r>
                        <a:rPr lang="en-US" sz="900" b="1" i="0" u="none" strike="noStrike" dirty="0">
                          <a:solidFill>
                            <a:srgbClr val="000000"/>
                          </a:solidFill>
                          <a:latin typeface="Calibri"/>
                        </a:rPr>
                        <a:t> per package</a:t>
                      </a:r>
                    </a:p>
                  </a:txBody>
                  <a:tcPr marL="3558" marR="3558" marT="26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ctr"/>
                      <a:r>
                        <a:rPr lang="it-IT" sz="900" b="1" i="0" u="none" strike="noStrike" dirty="0">
                          <a:solidFill>
                            <a:srgbClr val="000000"/>
                          </a:solidFill>
                          <a:latin typeface="Calibri"/>
                        </a:rPr>
                        <a:t>End-User price per month </a:t>
                      </a:r>
                    </a:p>
                  </a:txBody>
                  <a:tcPr marL="3558" marR="3558" marT="26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ctr"/>
                      <a:r>
                        <a:rPr lang="it-IT" sz="1000" b="1" i="0" u="none" strike="noStrike" dirty="0">
                          <a:solidFill>
                            <a:srgbClr val="000000"/>
                          </a:solidFill>
                          <a:latin typeface="Calibri"/>
                        </a:rPr>
                        <a:t>PACKAGE </a:t>
                      </a:r>
                      <a:r>
                        <a:rPr lang="it-IT" sz="1000" b="1" i="0" u="none" strike="noStrike" dirty="0" err="1" smtClean="0">
                          <a:solidFill>
                            <a:srgbClr val="000000"/>
                          </a:solidFill>
                          <a:latin typeface="Calibri"/>
                        </a:rPr>
                        <a:t>details</a:t>
                      </a:r>
                      <a:endParaRPr lang="it-IT" sz="1000" b="1" i="0" u="none" strike="noStrike" dirty="0">
                        <a:solidFill>
                          <a:srgbClr val="000000"/>
                        </a:solidFill>
                        <a:latin typeface="Calibri"/>
                      </a:endParaRPr>
                    </a:p>
                  </a:txBody>
                  <a:tcPr marL="3558" marR="3558" marT="26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1716">
                <a:tc>
                  <a:txBody>
                    <a:bodyPr/>
                    <a:lstStyle/>
                    <a:p>
                      <a:pPr algn="l" fontAlgn="b"/>
                      <a:r>
                        <a:rPr lang="it-IT" sz="600" b="1" i="0" u="none" strike="noStrike" dirty="0">
                          <a:solidFill>
                            <a:srgbClr val="000000"/>
                          </a:solidFill>
                          <a:latin typeface="Calibri"/>
                        </a:rPr>
                        <a:t> </a:t>
                      </a:r>
                    </a:p>
                  </a:txBody>
                  <a:tcPr marL="3558" marR="3558" marT="266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b"/>
                      <a:r>
                        <a:rPr lang="en-US" sz="800" b="1" i="0" u="none" strike="noStrike" dirty="0">
                          <a:solidFill>
                            <a:srgbClr val="000000"/>
                          </a:solidFill>
                          <a:latin typeface="Calibri"/>
                        </a:rPr>
                        <a:t>Package available with </a:t>
                      </a:r>
                      <a:r>
                        <a:rPr lang="en-US" sz="800" b="1" i="0" u="none" strike="noStrike" dirty="0" smtClean="0">
                          <a:solidFill>
                            <a:srgbClr val="000000"/>
                          </a:solidFill>
                          <a:latin typeface="Calibri"/>
                        </a:rPr>
                        <a:t>initial </a:t>
                      </a:r>
                      <a:r>
                        <a:rPr lang="en-US" sz="800" b="1" i="0" u="none" strike="noStrike" dirty="0">
                          <a:solidFill>
                            <a:srgbClr val="000000"/>
                          </a:solidFill>
                          <a:latin typeface="Calibri"/>
                        </a:rPr>
                        <a:t>launch in November 2012 </a:t>
                      </a:r>
                      <a:r>
                        <a:rPr lang="en-US" sz="800" b="1" i="0" u="none" strike="noStrike" dirty="0" smtClean="0">
                          <a:solidFill>
                            <a:srgbClr val="000000"/>
                          </a:solidFill>
                          <a:latin typeface="Calibri"/>
                        </a:rPr>
                        <a:t>(Phase 1)</a:t>
                      </a:r>
                      <a:endParaRPr lang="en-US" sz="800" b="1" i="0" u="none" strike="noStrike" dirty="0">
                        <a:solidFill>
                          <a:srgbClr val="000000"/>
                        </a:solidFill>
                        <a:latin typeface="Calibri"/>
                      </a:endParaRPr>
                    </a:p>
                  </a:txBody>
                  <a:tcPr marL="3558" marR="3558" marT="2668"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r>
                        <a:rPr lang="it-IT" sz="500" b="1"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500" b="1"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500" b="1"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500" b="1"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500" b="1"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5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500" b="0" i="0" u="none" strike="noStrike" dirty="0">
                          <a:solidFill>
                            <a:srgbClr val="000000"/>
                          </a:solidFill>
                          <a:latin typeface="Calibri"/>
                        </a:rPr>
                        <a:t> </a:t>
                      </a:r>
                    </a:p>
                  </a:txBody>
                  <a:tcPr marL="3558" marR="3558" marT="2668"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8608">
                <a:tc>
                  <a:txBody>
                    <a:bodyPr/>
                    <a:lstStyle/>
                    <a:p>
                      <a:pPr algn="l" fontAlgn="b"/>
                      <a:r>
                        <a:rPr lang="it-IT" sz="1050" b="1" i="0" u="none" strike="noStrike" dirty="0" smtClean="0">
                          <a:solidFill>
                            <a:srgbClr val="000000"/>
                          </a:solidFill>
                          <a:latin typeface="Calibri"/>
                        </a:rPr>
                        <a:t> Base</a:t>
                      </a:r>
                    </a:p>
                    <a:p>
                      <a:pPr algn="l" fontAlgn="b"/>
                      <a:r>
                        <a:rPr lang="it-IT" sz="1050" b="1" i="0" u="none" strike="noStrike" dirty="0" smtClean="0">
                          <a:solidFill>
                            <a:srgbClr val="000000"/>
                          </a:solidFill>
                          <a:latin typeface="Calibri"/>
                        </a:rPr>
                        <a:t> </a:t>
                      </a:r>
                      <a:r>
                        <a:rPr lang="it-IT" sz="900" b="1" i="0" u="none" strike="noStrike" dirty="0" smtClean="0">
                          <a:solidFill>
                            <a:srgbClr val="000000"/>
                          </a:solidFill>
                          <a:latin typeface="Calibri"/>
                        </a:rPr>
                        <a:t>MPCB</a:t>
                      </a:r>
                      <a:r>
                        <a:rPr lang="it-IT" sz="1050" b="1" i="0" u="none" strike="noStrike" dirty="0" smtClean="0">
                          <a:solidFill>
                            <a:srgbClr val="000000"/>
                          </a:solidFill>
                          <a:latin typeface="Calibri"/>
                        </a:rPr>
                        <a:t> </a:t>
                      </a:r>
                    </a:p>
                    <a:p>
                      <a:pPr algn="l" fontAlgn="b"/>
                      <a:endParaRPr lang="it-IT" sz="1050" b="1"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it-IT" sz="10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10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10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10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10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10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1" i="0" u="none" strike="noStrike" dirty="0">
                          <a:solidFill>
                            <a:srgbClr val="000000"/>
                          </a:solidFill>
                          <a:latin typeface="Calibri"/>
                        </a:rPr>
                        <a:t>Yes (up to 4 </a:t>
                      </a:r>
                      <a:r>
                        <a:rPr lang="en-US" sz="1000" b="1" i="0" u="none" strike="noStrike" dirty="0" err="1">
                          <a:solidFill>
                            <a:srgbClr val="000000"/>
                          </a:solidFill>
                          <a:latin typeface="Calibri"/>
                        </a:rPr>
                        <a:t>ch</a:t>
                      </a:r>
                      <a:r>
                        <a:rPr lang="en-US" sz="1000" b="1" i="0" u="none" strike="noStrike" dirty="0">
                          <a:solidFill>
                            <a:srgbClr val="000000"/>
                          </a:solidFill>
                          <a:latin typeface="Calibri"/>
                        </a:rPr>
                        <a:t>)</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10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1000" b="1" i="0" u="none" strike="noStrike" dirty="0">
                          <a:solidFill>
                            <a:srgbClr val="000000"/>
                          </a:solidFill>
                          <a:latin typeface="Calibri"/>
                        </a:rPr>
                        <a:t>No</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it-IT" sz="1000" b="1" i="0" u="none" strike="noStrike" dirty="0">
                          <a:solidFill>
                            <a:srgbClr val="000000"/>
                          </a:solidFill>
                          <a:latin typeface="Calibri"/>
                        </a:rPr>
                        <a:t>No</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it-IT" sz="1000" b="1" i="0" u="none" strike="noStrike" dirty="0">
                          <a:solidFill>
                            <a:srgbClr val="000000"/>
                          </a:solidFill>
                          <a:latin typeface="Calibri"/>
                        </a:rPr>
                        <a:t>No</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it-IT" sz="1000" b="1" i="0" u="none" strike="noStrike" dirty="0">
                          <a:solidFill>
                            <a:srgbClr val="000000"/>
                          </a:solidFill>
                          <a:latin typeface="Calibri"/>
                        </a:rPr>
                        <a:t>No</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it-IT" sz="10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dirty="0" smtClean="0">
                          <a:solidFill>
                            <a:srgbClr val="000000"/>
                          </a:solidFill>
                          <a:latin typeface="Calibri"/>
                        </a:rPr>
                        <a:t>FREE</a:t>
                      </a:r>
                      <a:endParaRPr lang="it-IT" sz="1000" b="1"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9BBB59">
                            <a:tint val="66000"/>
                            <a:satMod val="160000"/>
                          </a:srgbClr>
                        </a:gs>
                        <a:gs pos="50000">
                          <a:srgbClr val="9BBB59">
                            <a:tint val="44500"/>
                            <a:satMod val="160000"/>
                          </a:srgbClr>
                        </a:gs>
                        <a:gs pos="100000">
                          <a:srgbClr val="9BBB59">
                            <a:tint val="23500"/>
                            <a:satMod val="160000"/>
                          </a:srgbClr>
                        </a:gs>
                      </a:gsLst>
                      <a:path path="circle">
                        <a:fillToRect l="50000" t="50000" r="50000" b="50000"/>
                      </a:path>
                      <a:tileRect/>
                    </a:gradFill>
                  </a:tcPr>
                </a:tc>
                <a:tc>
                  <a:txBody>
                    <a:bodyPr/>
                    <a:lstStyle/>
                    <a:p>
                      <a:pPr algn="ctr" fontAlgn="b"/>
                      <a:r>
                        <a:rPr lang="it-IT" sz="1000" b="1"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dirty="0">
                          <a:solidFill>
                            <a:srgbClr val="000000"/>
                          </a:solidFill>
                          <a:latin typeface="Calibri"/>
                        </a:rPr>
                        <a:t>FREE</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9BBB59">
                            <a:tint val="66000"/>
                            <a:satMod val="160000"/>
                          </a:srgbClr>
                        </a:gs>
                        <a:gs pos="50000">
                          <a:srgbClr val="9BBB59">
                            <a:tint val="44500"/>
                            <a:satMod val="160000"/>
                          </a:srgbClr>
                        </a:gs>
                        <a:gs pos="100000">
                          <a:srgbClr val="9BBB59">
                            <a:tint val="23500"/>
                            <a:satMod val="160000"/>
                          </a:srgbClr>
                        </a:gs>
                      </a:gsLst>
                      <a:path path="circle">
                        <a:fillToRect l="50000" t="50000" r="50000" b="50000"/>
                      </a:path>
                      <a:tileRect/>
                    </a:gradFill>
                  </a:tcPr>
                </a:tc>
                <a:tc>
                  <a:txBody>
                    <a:bodyPr/>
                    <a:lstStyle/>
                    <a:p>
                      <a:pPr algn="ctr" fontAlgn="b"/>
                      <a:r>
                        <a:rPr lang="en-US" sz="800" b="1" i="0" u="none" strike="noStrike" dirty="0">
                          <a:solidFill>
                            <a:srgbClr val="000000"/>
                          </a:solidFill>
                          <a:latin typeface="Calibri"/>
                        </a:rPr>
                        <a:t>Regular </a:t>
                      </a:r>
                      <a:r>
                        <a:rPr lang="en-US" sz="800" b="1" i="0" u="none" strike="noStrike" dirty="0" smtClean="0">
                          <a:solidFill>
                            <a:srgbClr val="000000"/>
                          </a:solidFill>
                          <a:latin typeface="Calibri"/>
                        </a:rPr>
                        <a:t>Hybrid</a:t>
                      </a:r>
                    </a:p>
                    <a:p>
                      <a:pPr algn="ctr" fontAlgn="b"/>
                      <a:r>
                        <a:rPr lang="en-US" sz="800" b="1" i="0" u="none" strike="noStrike" dirty="0" smtClean="0">
                          <a:solidFill>
                            <a:srgbClr val="000000"/>
                          </a:solidFill>
                          <a:latin typeface="Calibri"/>
                        </a:rPr>
                        <a:t>NVR </a:t>
                      </a:r>
                    </a:p>
                    <a:p>
                      <a:pPr algn="ctr" fontAlgn="b"/>
                      <a:r>
                        <a:rPr lang="en-US" sz="800" b="1" i="0" u="none" strike="noStrike" dirty="0" smtClean="0">
                          <a:solidFill>
                            <a:srgbClr val="000000"/>
                          </a:solidFill>
                          <a:latin typeface="Calibri"/>
                        </a:rPr>
                        <a:t>no </a:t>
                      </a:r>
                      <a:r>
                        <a:rPr lang="en-US" sz="800" b="1" i="0" u="none" strike="noStrike" dirty="0">
                          <a:solidFill>
                            <a:srgbClr val="000000"/>
                          </a:solidFill>
                          <a:latin typeface="Calibri"/>
                        </a:rPr>
                        <a:t>additional connection fee</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165">
                <a:tc>
                  <a:txBody>
                    <a:bodyPr/>
                    <a:lstStyle/>
                    <a:p>
                      <a:pPr algn="l" fontAlgn="b"/>
                      <a:r>
                        <a:rPr lang="it-IT" sz="600" b="1" i="0" u="none" strike="noStrike" dirty="0">
                          <a:solidFill>
                            <a:srgbClr val="000000"/>
                          </a:solidFill>
                          <a:latin typeface="Calibri"/>
                        </a:rPr>
                        <a:t> </a:t>
                      </a:r>
                    </a:p>
                  </a:txBody>
                  <a:tcPr marL="3558" marR="3558" marT="266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b"/>
                      <a:r>
                        <a:rPr lang="en-US" sz="800" b="1" i="0" u="none" strike="noStrike" dirty="0">
                          <a:solidFill>
                            <a:srgbClr val="C00000"/>
                          </a:solidFill>
                          <a:latin typeface="Calibri"/>
                        </a:rPr>
                        <a:t>Packages available with next launch in </a:t>
                      </a:r>
                      <a:r>
                        <a:rPr lang="en-US" sz="800" b="1" i="0" u="none" strike="noStrike" dirty="0" smtClean="0">
                          <a:solidFill>
                            <a:srgbClr val="C00000"/>
                          </a:solidFill>
                          <a:latin typeface="Calibri"/>
                        </a:rPr>
                        <a:t>Q1 2013 (Phase</a:t>
                      </a:r>
                      <a:r>
                        <a:rPr lang="en-US" sz="800" b="1" i="0" u="none" strike="noStrike" baseline="0" dirty="0" smtClean="0">
                          <a:solidFill>
                            <a:srgbClr val="C00000"/>
                          </a:solidFill>
                          <a:latin typeface="Calibri"/>
                        </a:rPr>
                        <a:t> 2</a:t>
                      </a:r>
                      <a:r>
                        <a:rPr lang="en-US" sz="800" b="1" i="0" u="none" strike="noStrike" dirty="0" smtClean="0">
                          <a:solidFill>
                            <a:srgbClr val="C00000"/>
                          </a:solidFill>
                          <a:latin typeface="Calibri"/>
                        </a:rPr>
                        <a:t>)</a:t>
                      </a:r>
                      <a:endParaRPr lang="en-US" sz="800" b="1" i="0" u="none" strike="noStrike" dirty="0">
                        <a:solidFill>
                          <a:srgbClr val="C00000"/>
                        </a:solidFill>
                        <a:latin typeface="Calibri"/>
                      </a:endParaRPr>
                    </a:p>
                  </a:txBody>
                  <a:tcPr marL="3558" marR="3558" marT="266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b"/>
                      <a:r>
                        <a:rPr lang="it-IT" sz="500" b="1"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500" b="1"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500" b="1"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500" b="1"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500" b="1"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500" b="1"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500" b="1"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9239">
                <a:tc>
                  <a:txBody>
                    <a:bodyPr/>
                    <a:lstStyle/>
                    <a:p>
                      <a:pPr algn="l" fontAlgn="b"/>
                      <a:r>
                        <a:rPr lang="it-IT" sz="900" b="1" i="0" u="none" strike="noStrike" dirty="0" smtClean="0">
                          <a:solidFill>
                            <a:srgbClr val="000000"/>
                          </a:solidFill>
                          <a:latin typeface="Calibri"/>
                        </a:rPr>
                        <a:t>  Standard</a:t>
                      </a:r>
                    </a:p>
                    <a:p>
                      <a:pPr algn="l" fontAlgn="b"/>
                      <a:r>
                        <a:rPr lang="it-IT" sz="900" b="1" i="0" u="none" strike="noStrike" dirty="0" smtClean="0">
                          <a:solidFill>
                            <a:srgbClr val="000000"/>
                          </a:solidFill>
                          <a:latin typeface="Calibri"/>
                        </a:rPr>
                        <a:t>  MPCS</a:t>
                      </a:r>
                      <a:endParaRPr lang="it-IT" sz="900" b="1"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it-IT" sz="800" b="1" i="0" u="none" strike="noStrike" dirty="0" smtClean="0">
                          <a:solidFill>
                            <a:srgbClr val="000000"/>
                          </a:solidFill>
                          <a:latin typeface="Calibri"/>
                        </a:rPr>
                        <a:t>Yes</a:t>
                      </a:r>
                      <a:endParaRPr lang="it-IT" sz="800" b="1"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1" i="0" u="none" strike="noStrike">
                          <a:solidFill>
                            <a:srgbClr val="000000"/>
                          </a:solidFill>
                          <a:latin typeface="Calibri"/>
                        </a:rPr>
                        <a:t>Yes (up to 4 ch)</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dirty="0">
                          <a:solidFill>
                            <a:srgbClr val="000000"/>
                          </a:solidFill>
                          <a:latin typeface="Calibri"/>
                        </a:rPr>
                        <a:t>No</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it-IT" sz="800" b="1" i="0" u="none" strike="noStrike">
                          <a:solidFill>
                            <a:srgbClr val="000000"/>
                          </a:solidFill>
                          <a:latin typeface="Calibri"/>
                        </a:rPr>
                        <a:t>No</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it-IT" sz="800" b="1" i="0" u="none" strike="noStrike" dirty="0">
                          <a:solidFill>
                            <a:srgbClr val="000000"/>
                          </a:solidFill>
                          <a:latin typeface="Calibri"/>
                        </a:rPr>
                        <a:t>No</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it-IT" sz="8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 </a:t>
                      </a:r>
                      <a:r>
                        <a:rPr lang="it-IT" sz="800" b="1" i="0" u="none" strike="noStrike" dirty="0" smtClean="0">
                          <a:solidFill>
                            <a:srgbClr val="000000"/>
                          </a:solidFill>
                          <a:latin typeface="Calibri"/>
                        </a:rPr>
                        <a:t>€ </a:t>
                      </a:r>
                      <a:r>
                        <a:rPr lang="it-IT" sz="800" b="1" i="0" u="none" strike="noStrike" baseline="0" dirty="0" smtClean="0">
                          <a:solidFill>
                            <a:srgbClr val="000000"/>
                          </a:solidFill>
                          <a:latin typeface="Calibri"/>
                        </a:rPr>
                        <a:t> </a:t>
                      </a:r>
                      <a:r>
                        <a:rPr lang="it-IT" sz="800" b="1" i="0" u="none" strike="noStrike" dirty="0" smtClean="0">
                          <a:solidFill>
                            <a:srgbClr val="000000"/>
                          </a:solidFill>
                          <a:latin typeface="Calibri"/>
                        </a:rPr>
                        <a:t>12.00 </a:t>
                      </a:r>
                      <a:endParaRPr lang="it-IT" sz="800" b="1"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9BBB59">
                            <a:tint val="66000"/>
                            <a:satMod val="160000"/>
                          </a:srgbClr>
                        </a:gs>
                        <a:gs pos="50000">
                          <a:srgbClr val="9BBB59">
                            <a:tint val="44500"/>
                            <a:satMod val="160000"/>
                          </a:srgbClr>
                        </a:gs>
                        <a:gs pos="100000">
                          <a:srgbClr val="9BBB59">
                            <a:tint val="23500"/>
                            <a:satMod val="160000"/>
                          </a:srgbClr>
                        </a:gs>
                      </a:gsLst>
                      <a:path path="circle">
                        <a:fillToRect l="50000" t="50000" r="50000" b="50000"/>
                      </a:path>
                      <a:tileRect/>
                    </a:gradFill>
                  </a:tcPr>
                </a:tc>
                <a:tc>
                  <a:txBody>
                    <a:bodyPr/>
                    <a:lstStyle/>
                    <a:p>
                      <a:pPr algn="ctr" fontAlgn="b"/>
                      <a:r>
                        <a:rPr lang="it-IT" sz="800" b="1"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 </a:t>
                      </a:r>
                      <a:r>
                        <a:rPr lang="it-IT" sz="800" b="1" i="0" u="none" strike="noStrike" dirty="0" smtClean="0">
                          <a:solidFill>
                            <a:srgbClr val="000000"/>
                          </a:solidFill>
                          <a:latin typeface="Calibri"/>
                        </a:rPr>
                        <a:t>€  12.00 </a:t>
                      </a:r>
                      <a:endParaRPr lang="it-IT" sz="800" b="1"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9BBB59">
                            <a:tint val="66000"/>
                            <a:satMod val="160000"/>
                          </a:srgbClr>
                        </a:gs>
                        <a:gs pos="50000">
                          <a:srgbClr val="9BBB59">
                            <a:tint val="44500"/>
                            <a:satMod val="160000"/>
                          </a:srgbClr>
                        </a:gs>
                        <a:gs pos="100000">
                          <a:srgbClr val="9BBB59">
                            <a:tint val="23500"/>
                            <a:satMod val="160000"/>
                          </a:srgbClr>
                        </a:gs>
                      </a:gsLst>
                      <a:path path="circle">
                        <a:fillToRect l="50000" t="50000" r="50000" b="50000"/>
                      </a:path>
                      <a:tileRect/>
                    </a:gradFill>
                  </a:tcPr>
                </a:tc>
                <a:tc>
                  <a:txBody>
                    <a:bodyPr/>
                    <a:lstStyle/>
                    <a:p>
                      <a:pPr algn="ctr" fontAlgn="b"/>
                      <a:r>
                        <a:rPr lang="en-US" sz="700" b="0" i="0" u="none" strike="noStrike">
                          <a:solidFill>
                            <a:srgbClr val="000000"/>
                          </a:solidFill>
                          <a:latin typeface="Calibri"/>
                        </a:rPr>
                        <a:t>Full remote email configuration &amp; Event monitoring</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9239">
                <a:tc>
                  <a:txBody>
                    <a:bodyPr/>
                    <a:lstStyle/>
                    <a:p>
                      <a:pPr algn="l" fontAlgn="b"/>
                      <a:r>
                        <a:rPr lang="it-IT" sz="900" b="1" i="0" u="none" strike="noStrike" dirty="0" smtClean="0">
                          <a:solidFill>
                            <a:srgbClr val="000000"/>
                          </a:solidFill>
                          <a:latin typeface="Calibri"/>
                        </a:rPr>
                        <a:t>  </a:t>
                      </a:r>
                      <a:r>
                        <a:rPr lang="it-IT" sz="900" b="1" i="0" u="none" strike="noStrike" dirty="0" err="1" smtClean="0">
                          <a:solidFill>
                            <a:srgbClr val="000000"/>
                          </a:solidFill>
                          <a:latin typeface="Calibri"/>
                        </a:rPr>
                        <a:t>Event</a:t>
                      </a:r>
                      <a:endParaRPr lang="it-IT" sz="900" b="1" i="0" u="none" strike="noStrike" dirty="0" smtClean="0">
                        <a:solidFill>
                          <a:srgbClr val="000000"/>
                        </a:solidFill>
                        <a:latin typeface="Calibri"/>
                      </a:endParaRPr>
                    </a:p>
                    <a:p>
                      <a:pPr algn="l" fontAlgn="b"/>
                      <a:r>
                        <a:rPr lang="it-IT" sz="900" b="1" i="0" u="none" strike="noStrike" dirty="0" smtClean="0">
                          <a:solidFill>
                            <a:srgbClr val="000000"/>
                          </a:solidFill>
                          <a:latin typeface="Calibri"/>
                        </a:rPr>
                        <a:t>  MPCE</a:t>
                      </a:r>
                      <a:endParaRPr lang="it-IT" sz="900" b="1"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it-IT" sz="8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1" i="0" u="none" strike="noStrike" dirty="0">
                          <a:solidFill>
                            <a:srgbClr val="000000"/>
                          </a:solidFill>
                          <a:latin typeface="Calibri"/>
                        </a:rPr>
                        <a:t>Yes (up to 4 </a:t>
                      </a:r>
                      <a:r>
                        <a:rPr lang="en-US" sz="800" b="1" i="0" u="none" strike="noStrike" dirty="0" err="1">
                          <a:solidFill>
                            <a:srgbClr val="000000"/>
                          </a:solidFill>
                          <a:latin typeface="Calibri"/>
                        </a:rPr>
                        <a:t>ch</a:t>
                      </a:r>
                      <a:r>
                        <a:rPr lang="en-US" sz="800" b="1" i="0" u="none" strike="noStrike" dirty="0">
                          <a:solidFill>
                            <a:srgbClr val="000000"/>
                          </a:solidFill>
                          <a:latin typeface="Calibri"/>
                        </a:rPr>
                        <a:t>)</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dirty="0">
                          <a:solidFill>
                            <a:srgbClr val="000000"/>
                          </a:solidFill>
                          <a:latin typeface="Calibri"/>
                        </a:rPr>
                        <a:t>No</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it-IT" sz="800" b="1" i="0" u="none" strike="noStrike" dirty="0">
                          <a:solidFill>
                            <a:srgbClr val="000000"/>
                          </a:solidFill>
                          <a:latin typeface="Calibri"/>
                        </a:rPr>
                        <a:t>No</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it-IT" sz="8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 € </a:t>
                      </a:r>
                      <a:r>
                        <a:rPr lang="it-IT" sz="800" b="1" i="0" u="none" strike="noStrike" dirty="0" smtClean="0">
                          <a:solidFill>
                            <a:srgbClr val="000000"/>
                          </a:solidFill>
                          <a:latin typeface="Calibri"/>
                        </a:rPr>
                        <a:t> 16.00 </a:t>
                      </a:r>
                      <a:endParaRPr lang="it-IT" sz="800" b="1"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9BBB59">
                            <a:tint val="66000"/>
                            <a:satMod val="160000"/>
                          </a:srgbClr>
                        </a:gs>
                        <a:gs pos="50000">
                          <a:srgbClr val="9BBB59">
                            <a:tint val="44500"/>
                            <a:satMod val="160000"/>
                          </a:srgbClr>
                        </a:gs>
                        <a:gs pos="100000">
                          <a:srgbClr val="9BBB59">
                            <a:tint val="23500"/>
                            <a:satMod val="160000"/>
                          </a:srgbClr>
                        </a:gs>
                      </a:gsLst>
                      <a:path path="circle">
                        <a:fillToRect l="50000" t="50000" r="50000" b="50000"/>
                      </a:path>
                      <a:tileRect/>
                    </a:gradFill>
                  </a:tcPr>
                </a:tc>
                <a:tc>
                  <a:txBody>
                    <a:bodyPr/>
                    <a:lstStyle/>
                    <a:p>
                      <a:pPr algn="ctr" fontAlgn="b"/>
                      <a:r>
                        <a:rPr lang="it-IT" sz="800" b="1"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 </a:t>
                      </a:r>
                      <a:r>
                        <a:rPr lang="it-IT" sz="800" b="1" i="0" u="none" strike="noStrike" dirty="0" smtClean="0">
                          <a:solidFill>
                            <a:srgbClr val="000000"/>
                          </a:solidFill>
                          <a:latin typeface="Calibri"/>
                        </a:rPr>
                        <a:t>€  16.00 </a:t>
                      </a:r>
                      <a:endParaRPr lang="it-IT" sz="800" b="1"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9BBB59">
                            <a:tint val="66000"/>
                            <a:satMod val="160000"/>
                          </a:srgbClr>
                        </a:gs>
                        <a:gs pos="50000">
                          <a:srgbClr val="9BBB59">
                            <a:tint val="44500"/>
                            <a:satMod val="160000"/>
                          </a:srgbClr>
                        </a:gs>
                        <a:gs pos="100000">
                          <a:srgbClr val="9BBB59">
                            <a:tint val="23500"/>
                            <a:satMod val="160000"/>
                          </a:srgbClr>
                        </a:gs>
                      </a:gsLst>
                      <a:path path="circle">
                        <a:fillToRect l="50000" t="50000" r="50000" b="50000"/>
                      </a:path>
                      <a:tileRect/>
                    </a:gradFill>
                  </a:tcPr>
                </a:tc>
                <a:tc>
                  <a:txBody>
                    <a:bodyPr/>
                    <a:lstStyle/>
                    <a:p>
                      <a:pPr algn="ctr" fontAlgn="b"/>
                      <a:r>
                        <a:rPr lang="en-US" sz="700" b="0" i="0" u="none" strike="noStrike" dirty="0">
                          <a:solidFill>
                            <a:srgbClr val="000000"/>
                          </a:solidFill>
                          <a:latin typeface="Calibri"/>
                        </a:rPr>
                        <a:t>Full Event Configuration with Clip storage</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9239">
                <a:tc>
                  <a:txBody>
                    <a:bodyPr/>
                    <a:lstStyle/>
                    <a:p>
                      <a:pPr algn="l" fontAlgn="b"/>
                      <a:r>
                        <a:rPr lang="it-IT" sz="900" b="1" i="0" u="none" strike="noStrike" dirty="0" smtClean="0">
                          <a:solidFill>
                            <a:srgbClr val="000000"/>
                          </a:solidFill>
                          <a:latin typeface="Calibri"/>
                        </a:rPr>
                        <a:t>  Premium</a:t>
                      </a:r>
                    </a:p>
                    <a:p>
                      <a:pPr algn="l" fontAlgn="b"/>
                      <a:r>
                        <a:rPr lang="it-IT" sz="900" b="1" i="0" u="none" strike="noStrike" dirty="0" smtClean="0">
                          <a:solidFill>
                            <a:srgbClr val="000000"/>
                          </a:solidFill>
                          <a:latin typeface="Calibri"/>
                        </a:rPr>
                        <a:t>  </a:t>
                      </a:r>
                      <a:r>
                        <a:rPr lang="it-IT" sz="900" b="1" i="0" u="none" strike="noStrike" dirty="0" err="1" smtClean="0">
                          <a:solidFill>
                            <a:srgbClr val="000000"/>
                          </a:solidFill>
                          <a:latin typeface="Calibri"/>
                        </a:rPr>
                        <a:t>MPCxxxC</a:t>
                      </a:r>
                      <a:endParaRPr lang="it-IT" sz="900" b="1"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b"/>
                      <a:r>
                        <a:rPr lang="it-IT" sz="8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1" i="0" u="none" strike="noStrike" dirty="0">
                          <a:solidFill>
                            <a:srgbClr val="000000"/>
                          </a:solidFill>
                          <a:latin typeface="Calibri"/>
                        </a:rPr>
                        <a:t>Yes (up to 4 </a:t>
                      </a:r>
                      <a:r>
                        <a:rPr lang="en-US" sz="800" b="1" i="0" u="none" strike="noStrike" dirty="0" err="1">
                          <a:solidFill>
                            <a:srgbClr val="000000"/>
                          </a:solidFill>
                          <a:latin typeface="Calibri"/>
                        </a:rPr>
                        <a:t>ch</a:t>
                      </a:r>
                      <a:r>
                        <a:rPr lang="en-US" sz="800" b="1" i="0" u="none" strike="noStrike" dirty="0">
                          <a:solidFill>
                            <a:srgbClr val="000000"/>
                          </a:solidFill>
                          <a:latin typeface="Calibri"/>
                        </a:rPr>
                        <a:t>)</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1" i="0" u="none" strike="noStrike" dirty="0">
                          <a:solidFill>
                            <a:srgbClr val="000000"/>
                          </a:solidFill>
                          <a:latin typeface="Calibri"/>
                        </a:rPr>
                        <a:t>Yes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8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 </a:t>
                      </a:r>
                      <a:r>
                        <a:rPr lang="it-IT" sz="800" b="1" i="0" u="none" strike="noStrike" dirty="0" smtClean="0">
                          <a:solidFill>
                            <a:srgbClr val="000000"/>
                          </a:solidFill>
                          <a:latin typeface="Calibri"/>
                        </a:rPr>
                        <a:t>€  20.00 </a:t>
                      </a:r>
                      <a:endParaRPr lang="it-IT" sz="800" b="1"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9BBB59">
                            <a:tint val="66000"/>
                            <a:satMod val="160000"/>
                          </a:srgbClr>
                        </a:gs>
                        <a:gs pos="50000">
                          <a:srgbClr val="9BBB59">
                            <a:tint val="44500"/>
                            <a:satMod val="160000"/>
                          </a:srgbClr>
                        </a:gs>
                        <a:gs pos="100000">
                          <a:srgbClr val="9BBB59">
                            <a:tint val="23500"/>
                            <a:satMod val="160000"/>
                          </a:srgbClr>
                        </a:gs>
                      </a:gsLst>
                      <a:path path="circle">
                        <a:fillToRect l="50000" t="50000" r="50000" b="50000"/>
                      </a:path>
                      <a:tileRect/>
                    </a:gradFill>
                  </a:tcPr>
                </a:tc>
                <a:tc>
                  <a:txBody>
                    <a:bodyPr/>
                    <a:lstStyle/>
                    <a:p>
                      <a:pPr algn="ctr" fontAlgn="b"/>
                      <a:r>
                        <a:rPr lang="it-IT" sz="800" b="1"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 </a:t>
                      </a:r>
                      <a:r>
                        <a:rPr lang="it-IT" sz="800" b="1" i="0" u="none" strike="noStrike" dirty="0" smtClean="0">
                          <a:solidFill>
                            <a:srgbClr val="000000"/>
                          </a:solidFill>
                          <a:latin typeface="Calibri"/>
                        </a:rPr>
                        <a:t>€  20.00 </a:t>
                      </a:r>
                      <a:endParaRPr lang="it-IT" sz="800" b="1"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9BBB59">
                            <a:tint val="66000"/>
                            <a:satMod val="160000"/>
                          </a:srgbClr>
                        </a:gs>
                        <a:gs pos="50000">
                          <a:srgbClr val="9BBB59">
                            <a:tint val="44500"/>
                            <a:satMod val="160000"/>
                          </a:srgbClr>
                        </a:gs>
                        <a:gs pos="100000">
                          <a:srgbClr val="9BBB59">
                            <a:tint val="23500"/>
                            <a:satMod val="160000"/>
                          </a:srgbClr>
                        </a:gs>
                      </a:gsLst>
                      <a:path path="circle">
                        <a:fillToRect l="50000" t="50000" r="50000" b="50000"/>
                      </a:path>
                      <a:tileRect/>
                    </a:gradFill>
                  </a:tcPr>
                </a:tc>
                <a:tc>
                  <a:txBody>
                    <a:bodyPr/>
                    <a:lstStyle/>
                    <a:p>
                      <a:pPr algn="ctr" fontAlgn="b"/>
                      <a:r>
                        <a:rPr lang="en-US" sz="700" b="0" i="0" u="none" strike="noStrike" dirty="0">
                          <a:solidFill>
                            <a:srgbClr val="000000"/>
                          </a:solidFill>
                          <a:latin typeface="Calibri"/>
                        </a:rPr>
                        <a:t>Email &amp; Event configuration with Off-Site Storage</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07">
                <a:tc>
                  <a:txBody>
                    <a:bodyPr/>
                    <a:lstStyle/>
                    <a:p>
                      <a:pPr algn="l" fontAlgn="b"/>
                      <a:r>
                        <a:rPr lang="it-IT" sz="8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l" fontAlgn="b"/>
                      <a:r>
                        <a:rPr lang="it-IT" sz="8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l" fontAlgn="b"/>
                      <a:r>
                        <a:rPr lang="it-IT" sz="8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l" fontAlgn="b"/>
                      <a:r>
                        <a:rPr lang="it-IT" sz="8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l" fontAlgn="b"/>
                      <a:r>
                        <a:rPr lang="it-IT" sz="8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l" fontAlgn="b"/>
                      <a:r>
                        <a:rPr lang="it-IT" sz="8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l" fontAlgn="b"/>
                      <a:r>
                        <a:rPr lang="it-IT" sz="8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l" fontAlgn="b"/>
                      <a:r>
                        <a:rPr lang="it-IT" sz="8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l" fontAlgn="b"/>
                      <a:r>
                        <a:rPr lang="it-IT" sz="800" b="0" i="0" u="none" strike="noStrike" dirty="0">
                          <a:solidFill>
                            <a:srgbClr val="000000"/>
                          </a:solidFill>
                          <a:latin typeface="Calibri"/>
                        </a:rPr>
                        <a:t> </a:t>
                      </a:r>
                    </a:p>
                  </a:txBody>
                  <a:tcPr marL="3558" marR="3558" marT="266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rowSpan="2" gridSpan="3">
                  <a:txBody>
                    <a:bodyPr/>
                    <a:lstStyle/>
                    <a:p>
                      <a:pPr algn="ctr" fontAlgn="b"/>
                      <a:r>
                        <a:rPr lang="it-IT" sz="1000" b="1" i="0" u="none" strike="noStrike" dirty="0">
                          <a:solidFill>
                            <a:srgbClr val="000000"/>
                          </a:solidFill>
                          <a:latin typeface="Calibri"/>
                        </a:rPr>
                        <a:t>Selectable per Unit storage options</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rowSpan="2" hMerge="1">
                  <a:txBody>
                    <a:bodyPr/>
                    <a:lstStyle/>
                    <a:p>
                      <a:endParaRPr lang="it-IT"/>
                    </a:p>
                  </a:txBody>
                  <a:tcPr/>
                </a:tc>
                <a:tc rowSpan="2" hMerge="1">
                  <a:txBody>
                    <a:bodyPr/>
                    <a:lstStyle/>
                    <a:p>
                      <a:endParaRPr lang="it-IT"/>
                    </a:p>
                  </a:txBody>
                  <a:tcPr/>
                </a:tc>
                <a:tc>
                  <a:txBody>
                    <a:bodyPr/>
                    <a:lstStyle/>
                    <a:p>
                      <a:pPr algn="ctr" fontAlgn="b"/>
                      <a:r>
                        <a:rPr lang="it-IT" sz="800" b="1" i="0" u="none" strike="noStrike" dirty="0" smtClean="0">
                          <a:solidFill>
                            <a:srgbClr val="000000"/>
                          </a:solidFill>
                          <a:latin typeface="Calibri"/>
                        </a:rPr>
                        <a:t>MPC300C</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b"/>
                      <a:r>
                        <a:rPr lang="it-IT" sz="800" b="0" i="0" u="none" strike="noStrike" dirty="0" smtClean="0">
                          <a:solidFill>
                            <a:srgbClr val="000000"/>
                          </a:solidFill>
                          <a:latin typeface="Calibri"/>
                        </a:rPr>
                        <a:t>10</a:t>
                      </a:r>
                      <a:endParaRPr lang="it-IT" sz="800" b="0"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dirty="0" smtClean="0">
                          <a:solidFill>
                            <a:srgbClr val="000000"/>
                          </a:solidFill>
                          <a:latin typeface="Calibri"/>
                        </a:rPr>
                        <a:t>300</a:t>
                      </a:r>
                      <a:endParaRPr lang="it-IT" sz="800" b="0"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30</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800" b="1" i="0" u="none" strike="noStrike" dirty="0" smtClean="0">
                          <a:solidFill>
                            <a:srgbClr val="000000"/>
                          </a:solidFill>
                          <a:latin typeface="Calibri"/>
                        </a:rPr>
                        <a:t> €   4.00 </a:t>
                      </a:r>
                      <a:endParaRPr lang="it-IT" sz="800" b="1"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9BBB59">
                            <a:tint val="66000"/>
                            <a:satMod val="160000"/>
                          </a:srgbClr>
                        </a:gs>
                        <a:gs pos="50000">
                          <a:srgbClr val="9BBB59">
                            <a:tint val="44500"/>
                            <a:satMod val="160000"/>
                          </a:srgbClr>
                        </a:gs>
                        <a:gs pos="100000">
                          <a:srgbClr val="9BBB59">
                            <a:tint val="23500"/>
                            <a:satMod val="160000"/>
                          </a:srgbClr>
                        </a:gs>
                      </a:gsLst>
                      <a:path path="circle">
                        <a:fillToRect l="50000" t="50000" r="50000" b="50000"/>
                      </a:path>
                      <a:tileRect/>
                    </a:gradFill>
                  </a:tcPr>
                </a:tc>
                <a:tc>
                  <a:txBody>
                    <a:bodyPr/>
                    <a:lstStyle/>
                    <a:p>
                      <a:pPr algn="ctr" fontAlgn="b"/>
                      <a:r>
                        <a:rPr lang="it-IT" sz="8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7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07">
                <a:tc>
                  <a:txBody>
                    <a:bodyPr/>
                    <a:lstStyle/>
                    <a:p>
                      <a:pPr algn="l" fontAlgn="b"/>
                      <a:r>
                        <a:rPr lang="it-IT" sz="8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l" fontAlgn="b"/>
                      <a:r>
                        <a:rPr lang="it-IT" sz="8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l" fontAlgn="b"/>
                      <a:r>
                        <a:rPr lang="it-IT" sz="8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l" fontAlgn="b"/>
                      <a:r>
                        <a:rPr lang="it-IT" sz="8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l" fontAlgn="b"/>
                      <a:r>
                        <a:rPr lang="it-IT" sz="8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l" fontAlgn="b"/>
                      <a:r>
                        <a:rPr lang="it-IT" sz="8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l" fontAlgn="b"/>
                      <a:r>
                        <a:rPr lang="it-IT" sz="8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l" fontAlgn="b"/>
                      <a:r>
                        <a:rPr lang="it-IT" sz="8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l" fontAlgn="b"/>
                      <a:r>
                        <a:rPr lang="it-IT" sz="8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gridSpan="3" vMerge="1">
                  <a:txBody>
                    <a:bodyPr/>
                    <a:lstStyle/>
                    <a:p>
                      <a:endParaRPr lang="it-IT"/>
                    </a:p>
                  </a:txBody>
                  <a:tcPr/>
                </a:tc>
                <a:tc hMerge="1" vMerge="1">
                  <a:txBody>
                    <a:bodyPr/>
                    <a:lstStyle/>
                    <a:p>
                      <a:endParaRPr lang="it-IT"/>
                    </a:p>
                  </a:txBody>
                  <a:tcPr/>
                </a:tc>
                <a:tc hMerge="1" vMerge="1">
                  <a:txBody>
                    <a:bodyPr/>
                    <a:lstStyle/>
                    <a:p>
                      <a:endParaRPr lang="it-IT"/>
                    </a:p>
                  </a:txBody>
                  <a:tcPr/>
                </a:tc>
                <a:tc>
                  <a:txBody>
                    <a:bodyPr/>
                    <a:lstStyle/>
                    <a:p>
                      <a:pPr algn="ctr" fontAlgn="b"/>
                      <a:r>
                        <a:rPr lang="it-IT" sz="800" b="1" i="0" u="none" strike="noStrike" dirty="0" smtClean="0">
                          <a:solidFill>
                            <a:srgbClr val="000000"/>
                          </a:solidFill>
                          <a:latin typeface="Calibri"/>
                        </a:rPr>
                        <a:t>MPC600C</a:t>
                      </a:r>
                      <a:endParaRPr lang="it-IT" sz="800" b="1"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b"/>
                      <a:r>
                        <a:rPr lang="it-IT" sz="800" b="0" i="0" u="none" strike="noStrike" dirty="0" smtClean="0">
                          <a:solidFill>
                            <a:srgbClr val="000000"/>
                          </a:solidFill>
                          <a:latin typeface="Calibri"/>
                        </a:rPr>
                        <a:t>20</a:t>
                      </a:r>
                      <a:endParaRPr lang="it-IT" sz="800" b="0"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dirty="0" smtClean="0">
                          <a:solidFill>
                            <a:srgbClr val="000000"/>
                          </a:solidFill>
                          <a:latin typeface="Calibri"/>
                        </a:rPr>
                        <a:t>600</a:t>
                      </a:r>
                      <a:endParaRPr lang="it-IT" sz="800" b="0"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30</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 € </a:t>
                      </a:r>
                      <a:r>
                        <a:rPr lang="it-IT" sz="800" b="1" i="0" u="none" strike="noStrike" dirty="0" smtClean="0">
                          <a:solidFill>
                            <a:srgbClr val="000000"/>
                          </a:solidFill>
                          <a:latin typeface="Calibri"/>
                        </a:rPr>
                        <a:t>     </a:t>
                      </a:r>
                      <a:r>
                        <a:rPr lang="it-IT" sz="800" b="1" i="0" u="none" strike="noStrike" dirty="0">
                          <a:solidFill>
                            <a:srgbClr val="000000"/>
                          </a:solidFill>
                          <a:latin typeface="Calibri"/>
                        </a:rPr>
                        <a:t>8.00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9BBB59">
                            <a:tint val="66000"/>
                            <a:satMod val="160000"/>
                          </a:srgbClr>
                        </a:gs>
                        <a:gs pos="50000">
                          <a:srgbClr val="9BBB59">
                            <a:tint val="44500"/>
                            <a:satMod val="160000"/>
                          </a:srgbClr>
                        </a:gs>
                        <a:gs pos="100000">
                          <a:srgbClr val="9BBB59">
                            <a:tint val="23500"/>
                            <a:satMod val="160000"/>
                          </a:srgbClr>
                        </a:gs>
                      </a:gsLst>
                      <a:path path="circle">
                        <a:fillToRect l="50000" t="50000" r="50000" b="50000"/>
                      </a:path>
                      <a:tileRect/>
                    </a:gradFill>
                  </a:tcPr>
                </a:tc>
                <a:tc>
                  <a:txBody>
                    <a:bodyPr/>
                    <a:lstStyle/>
                    <a:p>
                      <a:pPr algn="ctr" fontAlgn="b"/>
                      <a:r>
                        <a:rPr lang="it-IT" sz="8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7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07">
                <a:tc>
                  <a:txBody>
                    <a:bodyPr/>
                    <a:lstStyle/>
                    <a:p>
                      <a:pPr algn="l" fontAlgn="b"/>
                      <a:r>
                        <a:rPr lang="it-IT" sz="6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4">
                  <a:txBody>
                    <a:bodyPr/>
                    <a:lstStyle/>
                    <a:p>
                      <a:pPr algn="ctr" fontAlgn="b"/>
                      <a:r>
                        <a:rPr lang="en-US" sz="1400" b="1" i="0" u="none" strike="noStrike" dirty="0" err="1" smtClean="0">
                          <a:solidFill>
                            <a:srgbClr val="000000"/>
                          </a:solidFill>
                          <a:latin typeface="Calibri"/>
                        </a:rPr>
                        <a:t>Maxpro</a:t>
                      </a:r>
                      <a:r>
                        <a:rPr lang="en-US" sz="1400" b="1" i="0" u="none" strike="noStrike" dirty="0" smtClean="0">
                          <a:solidFill>
                            <a:srgbClr val="000000"/>
                          </a:solidFill>
                          <a:latin typeface="Calibri"/>
                        </a:rPr>
                        <a:t> Cloud Unit</a:t>
                      </a:r>
                    </a:p>
                    <a:p>
                      <a:pPr algn="ctr" fontAlgn="b"/>
                      <a:r>
                        <a:rPr lang="en-US" sz="1400" b="1" i="0" u="none" strike="noStrike" dirty="0" smtClean="0">
                          <a:solidFill>
                            <a:srgbClr val="000000"/>
                          </a:solidFill>
                          <a:latin typeface="Calibri"/>
                        </a:rPr>
                        <a:t>HRRH8X </a:t>
                      </a:r>
                    </a:p>
                    <a:p>
                      <a:pPr algn="ctr" fontAlgn="b"/>
                      <a:r>
                        <a:rPr lang="en-US" sz="1400" b="1" i="0" u="none" strike="noStrike" dirty="0" smtClean="0">
                          <a:solidFill>
                            <a:srgbClr val="000000"/>
                          </a:solidFill>
                          <a:latin typeface="Calibri"/>
                        </a:rPr>
                        <a:t>Net </a:t>
                      </a:r>
                      <a:r>
                        <a:rPr lang="en-US" sz="1400" b="1" i="0" u="none" strike="noStrike" dirty="0">
                          <a:solidFill>
                            <a:srgbClr val="000000"/>
                          </a:solidFill>
                          <a:latin typeface="Calibri"/>
                        </a:rPr>
                        <a:t>Price: </a:t>
                      </a:r>
                      <a:r>
                        <a:rPr lang="en-US" sz="1400" b="1" i="0" u="none" strike="noStrike" dirty="0" smtClean="0">
                          <a:solidFill>
                            <a:srgbClr val="000000"/>
                          </a:solidFill>
                          <a:latin typeface="Calibri"/>
                        </a:rPr>
                        <a:t>€ </a:t>
                      </a:r>
                      <a:r>
                        <a:rPr lang="en-US" sz="1400" b="1" i="0" u="none" strike="noStrike" dirty="0">
                          <a:solidFill>
                            <a:srgbClr val="000000"/>
                          </a:solidFill>
                          <a:latin typeface="Calibri"/>
                        </a:rPr>
                        <a:t>900.00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a:txBody>
                    <a:bodyPr/>
                    <a:lstStyle/>
                    <a:p>
                      <a:pPr algn="ctr" fontAlgn="b"/>
                      <a:r>
                        <a:rPr lang="it-IT" sz="700" b="1"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smtClean="0">
                          <a:solidFill>
                            <a:srgbClr val="000000"/>
                          </a:solidFill>
                          <a:latin typeface="Calibri"/>
                        </a:rPr>
                        <a:t>MPC1200C</a:t>
                      </a:r>
                      <a:endParaRPr lang="it-IT" sz="800" b="1"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b"/>
                      <a:r>
                        <a:rPr lang="it-IT" sz="800" b="0" i="0" u="none" strike="noStrike" dirty="0" smtClean="0">
                          <a:solidFill>
                            <a:srgbClr val="000000"/>
                          </a:solidFill>
                          <a:latin typeface="Calibri"/>
                        </a:rPr>
                        <a:t>40</a:t>
                      </a:r>
                      <a:endParaRPr lang="it-IT" sz="800" b="0"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dirty="0" smtClean="0">
                          <a:solidFill>
                            <a:srgbClr val="000000"/>
                          </a:solidFill>
                          <a:latin typeface="Calibri"/>
                        </a:rPr>
                        <a:t>1200</a:t>
                      </a:r>
                      <a:endParaRPr lang="it-IT" sz="800" b="0"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30</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 € </a:t>
                      </a:r>
                      <a:r>
                        <a:rPr lang="it-IT" sz="800" b="1" i="0" u="none" strike="noStrike" dirty="0" smtClean="0">
                          <a:solidFill>
                            <a:srgbClr val="000000"/>
                          </a:solidFill>
                          <a:latin typeface="Calibri"/>
                        </a:rPr>
                        <a:t>  12.00 </a:t>
                      </a:r>
                      <a:endParaRPr lang="it-IT" sz="800" b="1"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9BBB59">
                            <a:tint val="66000"/>
                            <a:satMod val="160000"/>
                          </a:srgbClr>
                        </a:gs>
                        <a:gs pos="50000">
                          <a:srgbClr val="9BBB59">
                            <a:tint val="44500"/>
                            <a:satMod val="160000"/>
                          </a:srgbClr>
                        </a:gs>
                        <a:gs pos="100000">
                          <a:srgbClr val="9BBB59">
                            <a:tint val="23500"/>
                            <a:satMod val="160000"/>
                          </a:srgbClr>
                        </a:gs>
                      </a:gsLst>
                      <a:path path="circle">
                        <a:fillToRect l="50000" t="50000" r="50000" b="50000"/>
                      </a:path>
                      <a:tileRect/>
                    </a:gradFill>
                  </a:tcPr>
                </a:tc>
                <a:tc>
                  <a:txBody>
                    <a:bodyPr/>
                    <a:lstStyle/>
                    <a:p>
                      <a:pPr algn="ctr" fontAlgn="b"/>
                      <a:r>
                        <a:rPr lang="it-IT" sz="6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5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07">
                <a:tc>
                  <a:txBody>
                    <a:bodyPr/>
                    <a:lstStyle/>
                    <a:p>
                      <a:pPr algn="l" fontAlgn="b"/>
                      <a:r>
                        <a:rPr lang="it-IT" sz="6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1"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1"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b"/>
                      <a:r>
                        <a:rPr lang="it-IT" sz="700" b="1"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smtClean="0">
                          <a:solidFill>
                            <a:srgbClr val="000000"/>
                          </a:solidFill>
                          <a:latin typeface="Calibri"/>
                        </a:rPr>
                        <a:t>MPC2400C</a:t>
                      </a:r>
                      <a:endParaRPr lang="it-IT" sz="800" b="1"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b"/>
                      <a:r>
                        <a:rPr lang="it-IT" sz="800" b="0" i="0" u="none" strike="noStrike" dirty="0">
                          <a:solidFill>
                            <a:srgbClr val="000000"/>
                          </a:solidFill>
                          <a:latin typeface="Calibri"/>
                        </a:rPr>
                        <a:t>8</a:t>
                      </a:r>
                      <a:r>
                        <a:rPr lang="it-IT" sz="800" b="0" i="0" u="none" strike="noStrike" dirty="0" smtClean="0">
                          <a:solidFill>
                            <a:srgbClr val="000000"/>
                          </a:solidFill>
                          <a:latin typeface="Calibri"/>
                        </a:rPr>
                        <a:t>0</a:t>
                      </a:r>
                      <a:endParaRPr lang="it-IT" sz="800" b="0"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dirty="0" smtClean="0">
                          <a:solidFill>
                            <a:srgbClr val="000000"/>
                          </a:solidFill>
                          <a:latin typeface="Calibri"/>
                        </a:rPr>
                        <a:t>2400</a:t>
                      </a:r>
                      <a:endParaRPr lang="it-IT" sz="800" b="0"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30</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 € </a:t>
                      </a:r>
                      <a:r>
                        <a:rPr lang="it-IT" sz="800" b="1" i="0" u="none" strike="noStrike" dirty="0" smtClean="0">
                          <a:solidFill>
                            <a:srgbClr val="000000"/>
                          </a:solidFill>
                          <a:latin typeface="Calibri"/>
                        </a:rPr>
                        <a:t>  </a:t>
                      </a:r>
                      <a:r>
                        <a:rPr lang="it-IT" sz="800" b="1" i="0" u="none" strike="noStrike" dirty="0">
                          <a:solidFill>
                            <a:srgbClr val="000000"/>
                          </a:solidFill>
                          <a:latin typeface="Calibri"/>
                        </a:rPr>
                        <a:t>20.00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9BBB59">
                            <a:tint val="66000"/>
                            <a:satMod val="160000"/>
                          </a:srgbClr>
                        </a:gs>
                        <a:gs pos="50000">
                          <a:srgbClr val="9BBB59">
                            <a:tint val="44500"/>
                            <a:satMod val="160000"/>
                          </a:srgbClr>
                        </a:gs>
                        <a:gs pos="100000">
                          <a:srgbClr val="9BBB59">
                            <a:tint val="23500"/>
                            <a:satMod val="160000"/>
                          </a:srgbClr>
                        </a:gs>
                      </a:gsLst>
                      <a:path path="circle">
                        <a:fillToRect l="50000" t="50000" r="50000" b="50000"/>
                      </a:path>
                      <a:tileRect/>
                    </a:gradFill>
                  </a:tcPr>
                </a:tc>
                <a:tc>
                  <a:txBody>
                    <a:bodyPr/>
                    <a:lstStyle/>
                    <a:p>
                      <a:pPr algn="ctr" fontAlgn="b"/>
                      <a:r>
                        <a:rPr lang="it-IT" sz="6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5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183">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1"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700" b="1"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b"/>
                      <a:r>
                        <a:rPr lang="it-IT" sz="700" b="1"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smtClean="0">
                          <a:solidFill>
                            <a:srgbClr val="000000"/>
                          </a:solidFill>
                          <a:latin typeface="Calibri"/>
                        </a:rPr>
                        <a:t>MPC3600C</a:t>
                      </a:r>
                      <a:endParaRPr lang="it-IT" sz="800" b="1"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b"/>
                      <a:r>
                        <a:rPr lang="it-IT" sz="800" b="0" i="0" u="none" strike="noStrike" dirty="0" smtClean="0">
                          <a:solidFill>
                            <a:srgbClr val="000000"/>
                          </a:solidFill>
                          <a:latin typeface="Calibri"/>
                        </a:rPr>
                        <a:t>120</a:t>
                      </a:r>
                      <a:endParaRPr lang="it-IT" sz="800" b="0"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dirty="0" smtClean="0">
                          <a:solidFill>
                            <a:srgbClr val="000000"/>
                          </a:solidFill>
                          <a:latin typeface="Calibri"/>
                        </a:rPr>
                        <a:t>3600</a:t>
                      </a:r>
                      <a:endParaRPr lang="it-IT" sz="800" b="0"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30</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 </a:t>
                      </a:r>
                      <a:r>
                        <a:rPr lang="it-IT" sz="800" b="1" i="0" u="none" strike="noStrike" dirty="0" smtClean="0">
                          <a:solidFill>
                            <a:srgbClr val="000000"/>
                          </a:solidFill>
                          <a:latin typeface="Calibri"/>
                        </a:rPr>
                        <a:t>€   </a:t>
                      </a:r>
                      <a:r>
                        <a:rPr lang="it-IT" sz="800" b="1" i="0" u="none" strike="noStrike" dirty="0">
                          <a:solidFill>
                            <a:srgbClr val="000000"/>
                          </a:solidFill>
                          <a:latin typeface="Calibri"/>
                        </a:rPr>
                        <a:t>30.00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9BBB59">
                            <a:tint val="66000"/>
                            <a:satMod val="160000"/>
                          </a:srgbClr>
                        </a:gs>
                        <a:gs pos="50000">
                          <a:srgbClr val="9BBB59">
                            <a:tint val="44500"/>
                            <a:satMod val="160000"/>
                          </a:srgbClr>
                        </a:gs>
                        <a:gs pos="100000">
                          <a:srgbClr val="9BBB59">
                            <a:tint val="23500"/>
                            <a:satMod val="160000"/>
                          </a:srgbClr>
                        </a:gs>
                      </a:gsLst>
                      <a:path path="circle">
                        <a:fillToRect l="50000" t="50000" r="50000" b="50000"/>
                      </a:path>
                      <a:tileRect/>
                    </a:gradFill>
                  </a:tcPr>
                </a:tc>
                <a:tc>
                  <a:txBody>
                    <a:bodyPr/>
                    <a:lstStyle/>
                    <a:p>
                      <a:pPr algn="ctr" fontAlgn="b"/>
                      <a:r>
                        <a:rPr lang="it-IT" sz="6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5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980">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1"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1"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1"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1"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smtClean="0">
                          <a:solidFill>
                            <a:srgbClr val="000000"/>
                          </a:solidFill>
                          <a:latin typeface="Calibri"/>
                        </a:rPr>
                        <a:t>MPC4800C</a:t>
                      </a:r>
                      <a:endParaRPr lang="it-IT" sz="800" b="1"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b"/>
                      <a:r>
                        <a:rPr lang="it-IT" sz="800" b="0" i="0" u="none" strike="noStrike" dirty="0" smtClean="0">
                          <a:solidFill>
                            <a:srgbClr val="000000"/>
                          </a:solidFill>
                          <a:latin typeface="Calibri"/>
                        </a:rPr>
                        <a:t>160</a:t>
                      </a:r>
                      <a:endParaRPr lang="it-IT" sz="800" b="0"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dirty="0" smtClean="0">
                          <a:solidFill>
                            <a:srgbClr val="000000"/>
                          </a:solidFill>
                          <a:latin typeface="Calibri"/>
                        </a:rPr>
                        <a:t>4800</a:t>
                      </a:r>
                      <a:endParaRPr lang="it-IT" sz="800" b="0" i="0" u="none" strike="noStrike" dirty="0">
                        <a:solidFill>
                          <a:srgbClr val="000000"/>
                        </a:solidFill>
                        <a:latin typeface="Calibri"/>
                      </a:endParaRP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30</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 </a:t>
                      </a:r>
                      <a:r>
                        <a:rPr lang="it-IT" sz="800" b="1" i="0" u="none" strike="noStrike" dirty="0" smtClean="0">
                          <a:solidFill>
                            <a:srgbClr val="000000"/>
                          </a:solidFill>
                          <a:latin typeface="Calibri"/>
                        </a:rPr>
                        <a:t>€   </a:t>
                      </a:r>
                      <a:r>
                        <a:rPr lang="it-IT" sz="800" b="1" i="0" u="none" strike="noStrike" dirty="0">
                          <a:solidFill>
                            <a:srgbClr val="000000"/>
                          </a:solidFill>
                          <a:latin typeface="Calibri"/>
                        </a:rPr>
                        <a:t>40.00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9BBB59">
                            <a:tint val="66000"/>
                            <a:satMod val="160000"/>
                          </a:srgbClr>
                        </a:gs>
                        <a:gs pos="50000">
                          <a:srgbClr val="9BBB59">
                            <a:tint val="44500"/>
                            <a:satMod val="160000"/>
                          </a:srgbClr>
                        </a:gs>
                        <a:gs pos="100000">
                          <a:srgbClr val="9BBB59">
                            <a:tint val="23500"/>
                            <a:satMod val="160000"/>
                          </a:srgbClr>
                        </a:gs>
                      </a:gsLst>
                      <a:path path="circle">
                        <a:fillToRect l="50000" t="50000" r="50000" b="50000"/>
                      </a:path>
                      <a:tileRect/>
                    </a:gradFill>
                  </a:tcPr>
                </a:tc>
                <a:tc>
                  <a:txBody>
                    <a:bodyPr/>
                    <a:lstStyle/>
                    <a:p>
                      <a:pPr algn="ctr" fontAlgn="b"/>
                      <a:r>
                        <a:rPr lang="it-IT" sz="6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5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146">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Additional</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fontAlgn="b"/>
                      <a:r>
                        <a:rPr lang="it-IT" sz="800" b="0" i="0" u="none" strike="noStrike">
                          <a:solidFill>
                            <a:srgbClr val="000000"/>
                          </a:solidFill>
                          <a:latin typeface="Calibri"/>
                        </a:rPr>
                        <a:t>+</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0" i="0" u="none" strike="noStrike">
                          <a:solidFill>
                            <a:srgbClr val="000000"/>
                          </a:solidFill>
                          <a:latin typeface="Calibri"/>
                        </a:rPr>
                        <a:t>+</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a:solidFill>
                            <a:srgbClr val="000000"/>
                          </a:solidFill>
                          <a:latin typeface="Calibri"/>
                        </a:rPr>
                        <a:t>+</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dirty="0">
                          <a:solidFill>
                            <a:srgbClr val="000000"/>
                          </a:solidFill>
                          <a:latin typeface="Calibri"/>
                        </a:rPr>
                        <a:t> €     xxx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9BBB59">
                            <a:tint val="66000"/>
                            <a:satMod val="160000"/>
                          </a:srgbClr>
                        </a:gs>
                        <a:gs pos="50000">
                          <a:srgbClr val="9BBB59">
                            <a:tint val="44500"/>
                            <a:satMod val="160000"/>
                          </a:srgbClr>
                        </a:gs>
                        <a:gs pos="100000">
                          <a:srgbClr val="9BBB59">
                            <a:tint val="23500"/>
                            <a:satMod val="160000"/>
                          </a:srgbClr>
                        </a:gs>
                      </a:gsLst>
                      <a:path path="circle">
                        <a:fillToRect l="50000" t="50000" r="50000" b="50000"/>
                      </a:path>
                      <a:tileRect/>
                    </a:gradFill>
                  </a:tcPr>
                </a:tc>
                <a:tc>
                  <a:txBody>
                    <a:bodyPr/>
                    <a:lstStyle/>
                    <a:p>
                      <a:pPr algn="ctr" fontAlgn="b"/>
                      <a:r>
                        <a:rPr lang="it-IT" sz="6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500" b="0" i="0" u="none" strike="noStrike" dirty="0">
                          <a:solidFill>
                            <a:srgbClr val="000000"/>
                          </a:solidFill>
                          <a:latin typeface="Calibri"/>
                        </a:rPr>
                        <a:t> </a:t>
                      </a:r>
                    </a:p>
                  </a:txBody>
                  <a:tcPr marL="3558" marR="3558" marT="26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2800" dirty="0" smtClean="0"/>
              <a:t>MAXPRO Cloud Software and </a:t>
            </a:r>
            <a:r>
              <a:rPr lang="en-US" sz="2800" dirty="0" err="1" smtClean="0"/>
              <a:t>iOS</a:t>
            </a:r>
            <a:r>
              <a:rPr lang="en-US" sz="2800" dirty="0" smtClean="0"/>
              <a:t> Apps</a:t>
            </a:r>
          </a:p>
        </p:txBody>
      </p:sp>
      <p:sp>
        <p:nvSpPr>
          <p:cNvPr id="5" name="Content Placeholder 5"/>
          <p:cNvSpPr txBox="1">
            <a:spLocks/>
          </p:cNvSpPr>
          <p:nvPr/>
        </p:nvSpPr>
        <p:spPr bwMode="auto">
          <a:xfrm>
            <a:off x="345645" y="5200388"/>
            <a:ext cx="8297285" cy="1032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ctr" defTabSz="914400" rtl="0" eaLnBrk="0" fontAlgn="base" latinLnBrk="0" hangingPunct="0">
              <a:lnSpc>
                <a:spcPct val="100000"/>
              </a:lnSpc>
              <a:spcBef>
                <a:spcPct val="20000"/>
              </a:spcBef>
              <a:spcAft>
                <a:spcPct val="0"/>
              </a:spcAft>
              <a:buClr>
                <a:srgbClr val="0053A1"/>
              </a:buClr>
              <a:buSzTx/>
              <a:buFontTx/>
              <a:buNone/>
              <a:tabLst/>
              <a:defRPr/>
            </a:pPr>
            <a:endParaRPr kumimoji="0" lang="en-US" sz="800" b="0" i="0" u="none" strike="noStrike" kern="0" cap="none" spc="0" normalizeH="0" baseline="0" noProof="0" dirty="0" smtClean="0">
              <a:ln>
                <a:noFill/>
              </a:ln>
              <a:solidFill>
                <a:schemeClr val="tx1"/>
              </a:solidFill>
              <a:effectLst/>
              <a:uLnTx/>
              <a:uFillTx/>
              <a:latin typeface="+mn-lt"/>
              <a:ea typeface="+mn-ea"/>
              <a:cs typeface="+mn-cs"/>
            </a:endParaRPr>
          </a:p>
          <a:p>
            <a:pPr marL="227013" marR="0" lvl="0" indent="-227013" algn="ctr" defTabSz="914400" rtl="0" eaLnBrk="0" fontAlgn="base" latinLnBrk="0" hangingPunct="0">
              <a:lnSpc>
                <a:spcPct val="100000"/>
              </a:lnSpc>
              <a:spcBef>
                <a:spcPct val="20000"/>
              </a:spcBef>
              <a:spcAft>
                <a:spcPct val="0"/>
              </a:spcAft>
              <a:buClr>
                <a:srgbClr val="0053A1"/>
              </a:buClr>
              <a:buSzTx/>
              <a:buFontTx/>
              <a:buNone/>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USA/EMEA demo sites: </a:t>
            </a:r>
            <a:r>
              <a:rPr lang="en-US" sz="1800" b="1" kern="0" dirty="0" smtClean="0">
                <a:solidFill>
                  <a:schemeClr val="tx2"/>
                </a:solidFill>
                <a:hlinkClick r:id="rId3"/>
              </a:rPr>
              <a:t>www.maxprocloud.com/login</a:t>
            </a:r>
            <a:r>
              <a:rPr lang="en-US" sz="1800" b="1" kern="0" dirty="0" smtClean="0">
                <a:solidFill>
                  <a:schemeClr val="tx2"/>
                </a:solidFill>
              </a:rPr>
              <a:t> </a:t>
            </a:r>
          </a:p>
          <a:p>
            <a:pPr algn="ctr">
              <a:defRPr/>
            </a:pPr>
            <a:r>
              <a:rPr lang="en-US" sz="1800" b="1" kern="0" dirty="0" smtClean="0"/>
              <a:t>User ID: demo</a:t>
            </a:r>
          </a:p>
          <a:p>
            <a:pPr algn="ctr">
              <a:defRPr/>
            </a:pPr>
            <a:r>
              <a:rPr lang="en-US" sz="1800" b="1" kern="0" dirty="0" smtClean="0"/>
              <a:t>Password: demo</a:t>
            </a:r>
            <a:endParaRPr kumimoji="0" lang="en-US" sz="4800" b="1" i="0" u="none" strike="noStrike" kern="0" cap="none" spc="0" normalizeH="0" baseline="0" noProof="0" dirty="0" smtClean="0">
              <a:ln>
                <a:noFill/>
              </a:ln>
              <a:effectLst/>
              <a:uLnTx/>
              <a:uFillTx/>
              <a:latin typeface="+mn-lt"/>
              <a:ea typeface="+mn-ea"/>
              <a:cs typeface="+mn-cs"/>
            </a:endParaRPr>
          </a:p>
          <a:p>
            <a:pPr marL="227013" marR="0" lvl="0" indent="-227013" algn="ctr" defTabSz="914400" rtl="0" eaLnBrk="0" fontAlgn="base" latinLnBrk="0" hangingPunct="0">
              <a:lnSpc>
                <a:spcPct val="100000"/>
              </a:lnSpc>
              <a:spcBef>
                <a:spcPct val="20000"/>
              </a:spcBef>
              <a:spcAft>
                <a:spcPct val="0"/>
              </a:spcAft>
              <a:buClr>
                <a:srgbClr val="0053A1"/>
              </a:buClr>
              <a:buSzTx/>
              <a:buFontTx/>
              <a:buNone/>
              <a:tabLst/>
              <a:defRPr/>
            </a:pPr>
            <a:endParaRPr kumimoji="0" lang="en-US" sz="1800" b="1" i="0" u="none" strike="noStrike" kern="0" cap="none" spc="0" normalizeH="0" baseline="0" noProof="0" dirty="0">
              <a:ln>
                <a:noFill/>
              </a:ln>
              <a:solidFill>
                <a:schemeClr val="tx1"/>
              </a:solidFill>
              <a:effectLst/>
              <a:uLnTx/>
              <a:uFillTx/>
              <a:latin typeface="+mn-lt"/>
              <a:ea typeface="+mn-ea"/>
              <a:cs typeface="+mn-cs"/>
            </a:endParaRPr>
          </a:p>
        </p:txBody>
      </p:sp>
      <p:pic>
        <p:nvPicPr>
          <p:cNvPr id="1028" name="Picture 4"/>
          <p:cNvPicPr>
            <a:picLocks noChangeAspect="1" noChangeArrowheads="1"/>
          </p:cNvPicPr>
          <p:nvPr/>
        </p:nvPicPr>
        <p:blipFill>
          <a:blip r:embed="rId4" cstate="print"/>
          <a:srcRect/>
          <a:stretch>
            <a:fillRect/>
          </a:stretch>
        </p:blipFill>
        <p:spPr bwMode="auto">
          <a:xfrm>
            <a:off x="41804" y="779947"/>
            <a:ext cx="4914246" cy="3225128"/>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r="1093" b="2625"/>
          <a:stretch>
            <a:fillRect/>
          </a:stretch>
        </p:blipFill>
        <p:spPr bwMode="auto">
          <a:xfrm>
            <a:off x="3957520" y="2238445"/>
            <a:ext cx="5146270" cy="3213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4"/>
          <p:cNvSpPr>
            <a:spLocks noGrp="1"/>
          </p:cNvSpPr>
          <p:nvPr>
            <p:ph type="title"/>
          </p:nvPr>
        </p:nvSpPr>
        <p:spPr>
          <a:xfrm>
            <a:off x="539169" y="164574"/>
            <a:ext cx="7988545" cy="576075"/>
          </a:xfrm>
        </p:spPr>
        <p:txBody>
          <a:bodyPr/>
          <a:lstStyle/>
          <a:p>
            <a:r>
              <a:rPr lang="en-US" sz="2800" dirty="0" smtClean="0"/>
              <a:t>Why Cloud technology?</a:t>
            </a:r>
            <a:br>
              <a:rPr lang="en-US" sz="2800" dirty="0" smtClean="0"/>
            </a:br>
            <a:endParaRPr lang="en-US" sz="2800" dirty="0" smtClean="0"/>
          </a:p>
        </p:txBody>
      </p:sp>
      <p:pic>
        <p:nvPicPr>
          <p:cNvPr id="5" name="Picture 1"/>
          <p:cNvPicPr>
            <a:picLocks noChangeAspect="1" noChangeArrowheads="1"/>
          </p:cNvPicPr>
          <p:nvPr/>
        </p:nvPicPr>
        <p:blipFill>
          <a:blip r:embed="rId3" cstate="print"/>
          <a:srcRect/>
          <a:stretch>
            <a:fillRect/>
          </a:stretch>
        </p:blipFill>
        <p:spPr bwMode="auto">
          <a:xfrm>
            <a:off x="5550652" y="2276850"/>
            <a:ext cx="3514733" cy="2227490"/>
          </a:xfrm>
          <a:prstGeom prst="rect">
            <a:avLst/>
          </a:prstGeom>
          <a:noFill/>
          <a:ln w="9525">
            <a:noFill/>
            <a:miter lim="800000"/>
            <a:headEnd/>
            <a:tailEnd/>
          </a:ln>
          <a:effectLst/>
        </p:spPr>
      </p:pic>
      <p:sp>
        <p:nvSpPr>
          <p:cNvPr id="7" name="Text Placeholder 6"/>
          <p:cNvSpPr>
            <a:spLocks noGrp="1"/>
          </p:cNvSpPr>
          <p:nvPr>
            <p:ph type="body" sz="half" idx="1"/>
          </p:nvPr>
        </p:nvSpPr>
        <p:spPr>
          <a:xfrm>
            <a:off x="309045" y="896142"/>
            <a:ext cx="8280400" cy="5682068"/>
          </a:xfrm>
        </p:spPr>
        <p:txBody>
          <a:bodyPr/>
          <a:lstStyle/>
          <a:p>
            <a:pPr marL="174625" indent="-174625">
              <a:lnSpc>
                <a:spcPct val="150000"/>
              </a:lnSpc>
              <a:spcBef>
                <a:spcPct val="30000"/>
              </a:spcBef>
              <a:buClr>
                <a:srgbClr val="C00000"/>
              </a:buClr>
            </a:pPr>
            <a:r>
              <a:rPr lang="en-US" b="0" dirty="0" smtClean="0"/>
              <a:t>Reduce Installation and Service Time &amp; Costs</a:t>
            </a:r>
          </a:p>
          <a:p>
            <a:pPr marL="571500" lvl="1" indent="-231775">
              <a:buSzPct val="130000"/>
            </a:pPr>
            <a:r>
              <a:rPr lang="en-US" sz="1600" b="0" dirty="0" smtClean="0"/>
              <a:t>Reduces time on site</a:t>
            </a:r>
          </a:p>
          <a:p>
            <a:pPr marL="571500" lvl="1" indent="-231775">
              <a:buSzPct val="130000"/>
            </a:pPr>
            <a:r>
              <a:rPr lang="en-US" sz="1600" b="0" dirty="0" smtClean="0"/>
              <a:t>Proactive monitoring sends notification of system alarms and events</a:t>
            </a:r>
          </a:p>
          <a:p>
            <a:pPr marL="571500" lvl="1" indent="-231775">
              <a:buSzPct val="130000"/>
            </a:pPr>
            <a:r>
              <a:rPr lang="en-US" sz="1600" b="0" dirty="0" smtClean="0"/>
              <a:t>Update/upgrade all customer units without having to go directly to the site</a:t>
            </a:r>
          </a:p>
          <a:p>
            <a:pPr marL="174625" indent="-174625">
              <a:lnSpc>
                <a:spcPct val="150000"/>
              </a:lnSpc>
              <a:spcBef>
                <a:spcPct val="30000"/>
              </a:spcBef>
              <a:buClr>
                <a:srgbClr val="C00000"/>
              </a:buClr>
            </a:pPr>
            <a:r>
              <a:rPr lang="en-US" b="0" dirty="0" smtClean="0"/>
              <a:t>Minimal Investment and Complexity</a:t>
            </a:r>
            <a:endParaRPr lang="en-US" sz="1600" b="0" dirty="0" smtClean="0"/>
          </a:p>
          <a:p>
            <a:pPr marL="571500" lvl="1" indent="-231775">
              <a:buSzPct val="130000"/>
            </a:pPr>
            <a:r>
              <a:rPr lang="en-US" sz="1600" b="0" dirty="0" smtClean="0"/>
              <a:t>No software to purchase &amp; maintain</a:t>
            </a:r>
          </a:p>
          <a:p>
            <a:pPr marL="571500" lvl="1" indent="-231775">
              <a:buSzPct val="130000"/>
            </a:pPr>
            <a:r>
              <a:rPr lang="en-US" sz="1600" b="0" dirty="0" smtClean="0"/>
              <a:t>No upfront equipment investment for hosted video services</a:t>
            </a:r>
          </a:p>
          <a:p>
            <a:pPr marL="571500" lvl="1" indent="-231775">
              <a:buSzPct val="130000"/>
            </a:pPr>
            <a:r>
              <a:rPr lang="en-US" sz="1600" b="0" dirty="0" smtClean="0"/>
              <a:t>No special IT skills or long training required</a:t>
            </a:r>
          </a:p>
          <a:p>
            <a:pPr marL="174625" indent="-174625">
              <a:lnSpc>
                <a:spcPct val="150000"/>
              </a:lnSpc>
              <a:spcBef>
                <a:spcPct val="30000"/>
              </a:spcBef>
              <a:buClr>
                <a:srgbClr val="C00000"/>
              </a:buClr>
            </a:pPr>
            <a:r>
              <a:rPr lang="en-US" b="0" dirty="0" smtClean="0"/>
              <a:t>Keeps Customers Longer</a:t>
            </a:r>
          </a:p>
          <a:p>
            <a:pPr marL="571500" lvl="1" indent="-231775">
              <a:buSzPct val="130000"/>
            </a:pPr>
            <a:r>
              <a:rPr lang="en-US" sz="1600" b="0" dirty="0" smtClean="0"/>
              <a:t>Meet customer demand for access to their video anytime, anywhere </a:t>
            </a:r>
          </a:p>
          <a:p>
            <a:pPr>
              <a:lnSpc>
                <a:spcPct val="150000"/>
              </a:lnSpc>
              <a:buClr>
                <a:srgbClr val="C00000"/>
              </a:buClr>
            </a:pPr>
            <a:r>
              <a:rPr lang="en-US" b="0" dirty="0" smtClean="0"/>
              <a:t>Drive Long-Term Business Value for Installers</a:t>
            </a:r>
          </a:p>
          <a:p>
            <a:pPr marL="571500" lvl="1" indent="-231775">
              <a:buSzPct val="130000"/>
            </a:pPr>
            <a:r>
              <a:rPr lang="en-US" sz="1600" b="0" dirty="0" smtClean="0"/>
              <a:t>RMR generation from Hosted Video Services</a:t>
            </a:r>
          </a:p>
          <a:p>
            <a:pPr marL="571500" lvl="1" indent="-231775">
              <a:buSzPct val="130000"/>
            </a:pPr>
            <a:r>
              <a:rPr lang="en-US" sz="1600" b="0" dirty="0" smtClean="0"/>
              <a:t>Improve overall business value</a:t>
            </a:r>
          </a:p>
          <a:p>
            <a:pPr marL="571500" lvl="1" indent="-231775">
              <a:buSzPct val="130000"/>
            </a:pPr>
            <a:endParaRPr lang="en-US" sz="1600" b="0" dirty="0" smtClean="0"/>
          </a:p>
          <a:p>
            <a:pPr marL="392113" lvl="2" indent="-107950">
              <a:buClr>
                <a:srgbClr val="0053A1"/>
              </a:buClr>
            </a:pPr>
            <a:endParaRPr lang="en-US" sz="12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Why Honeywell?</a:t>
            </a:r>
            <a:endParaRPr lang="en-US" sz="2800" dirty="0"/>
          </a:p>
        </p:txBody>
      </p:sp>
      <p:sp>
        <p:nvSpPr>
          <p:cNvPr id="3" name="Content Placeholder 2"/>
          <p:cNvSpPr>
            <a:spLocks noGrp="1"/>
          </p:cNvSpPr>
          <p:nvPr>
            <p:ph idx="1"/>
          </p:nvPr>
        </p:nvSpPr>
        <p:spPr>
          <a:xfrm>
            <a:off x="347450" y="894270"/>
            <a:ext cx="8602720" cy="5355825"/>
          </a:xfrm>
        </p:spPr>
        <p:txBody>
          <a:bodyPr/>
          <a:lstStyle/>
          <a:p>
            <a:pPr>
              <a:lnSpc>
                <a:spcPct val="100000"/>
              </a:lnSpc>
              <a:defRPr/>
            </a:pPr>
            <a:r>
              <a:rPr lang="en-US" b="0" dirty="0" smtClean="0">
                <a:cs typeface="Arial" charset="0"/>
              </a:rPr>
              <a:t>Most flexible hardware solution</a:t>
            </a:r>
          </a:p>
          <a:p>
            <a:pPr lvl="1">
              <a:lnSpc>
                <a:spcPct val="100000"/>
              </a:lnSpc>
              <a:defRPr/>
            </a:pPr>
            <a:r>
              <a:rPr lang="en-US" b="0" dirty="0" smtClean="0">
                <a:cs typeface="Arial" charset="0"/>
              </a:rPr>
              <a:t>Hybrid encoder with mix of analogue and IP Channels</a:t>
            </a:r>
          </a:p>
          <a:p>
            <a:pPr lvl="2">
              <a:lnSpc>
                <a:spcPct val="100000"/>
              </a:lnSpc>
              <a:defRPr/>
            </a:pPr>
            <a:r>
              <a:rPr lang="en-US" dirty="0" smtClean="0">
                <a:cs typeface="Arial" charset="0"/>
              </a:rPr>
              <a:t>legacy conversion capability</a:t>
            </a:r>
          </a:p>
          <a:p>
            <a:pPr lvl="1">
              <a:lnSpc>
                <a:spcPct val="100000"/>
              </a:lnSpc>
              <a:defRPr/>
            </a:pPr>
            <a:r>
              <a:rPr lang="en-US" b="0" dirty="0" smtClean="0"/>
              <a:t>SMART Video Motion Detection feature</a:t>
            </a:r>
            <a:br>
              <a:rPr lang="en-US" b="0" dirty="0" smtClean="0"/>
            </a:br>
            <a:endParaRPr lang="en-US" b="0" dirty="0" smtClean="0">
              <a:cs typeface="Arial" charset="0"/>
            </a:endParaRPr>
          </a:p>
          <a:p>
            <a:pPr>
              <a:lnSpc>
                <a:spcPct val="100000"/>
              </a:lnSpc>
              <a:defRPr/>
            </a:pPr>
            <a:r>
              <a:rPr lang="en-US" b="0" dirty="0" smtClean="0">
                <a:cs typeface="Arial" charset="0"/>
              </a:rPr>
              <a:t>Remote emailing of video clips (Q1, 2013)</a:t>
            </a:r>
          </a:p>
          <a:p>
            <a:pPr lvl="1">
              <a:lnSpc>
                <a:spcPct val="100000"/>
              </a:lnSpc>
              <a:defRPr/>
            </a:pPr>
            <a:r>
              <a:rPr lang="en-US" b="0" dirty="0" smtClean="0">
                <a:cs typeface="Arial" charset="0"/>
              </a:rPr>
              <a:t>From base packages</a:t>
            </a:r>
            <a:br>
              <a:rPr lang="en-US" b="0" dirty="0" smtClean="0">
                <a:cs typeface="Arial" charset="0"/>
              </a:rPr>
            </a:br>
            <a:endParaRPr lang="en-US" b="0" dirty="0" smtClean="0">
              <a:cs typeface="Arial" charset="0"/>
            </a:endParaRPr>
          </a:p>
          <a:p>
            <a:pPr>
              <a:lnSpc>
                <a:spcPct val="100000"/>
              </a:lnSpc>
              <a:defRPr/>
            </a:pPr>
            <a:r>
              <a:rPr lang="en-US" b="0" dirty="0" smtClean="0">
                <a:cs typeface="Arial" charset="0"/>
              </a:rPr>
              <a:t>Most flexible storage options</a:t>
            </a:r>
          </a:p>
          <a:p>
            <a:pPr lvl="1">
              <a:lnSpc>
                <a:spcPct val="100000"/>
              </a:lnSpc>
              <a:defRPr/>
            </a:pPr>
            <a:r>
              <a:rPr lang="en-US" b="0" dirty="0" smtClean="0">
                <a:cs typeface="Arial" charset="0"/>
              </a:rPr>
              <a:t> local: SD card / USB drive / NAS device</a:t>
            </a:r>
          </a:p>
          <a:p>
            <a:pPr lvl="1">
              <a:lnSpc>
                <a:spcPct val="100000"/>
              </a:lnSpc>
              <a:defRPr/>
            </a:pPr>
            <a:r>
              <a:rPr lang="en-US" b="0" dirty="0" smtClean="0">
                <a:cs typeface="Arial" charset="0"/>
              </a:rPr>
              <a:t> flexible Cloud storage packages (Q1, 2013)</a:t>
            </a:r>
          </a:p>
          <a:p>
            <a:pPr>
              <a:lnSpc>
                <a:spcPct val="100000"/>
              </a:lnSpc>
              <a:defRPr/>
            </a:pPr>
            <a:endParaRPr lang="it-IT" b="0" dirty="0" smtClean="0">
              <a:cs typeface="Arial" charset="0"/>
            </a:endParaRPr>
          </a:p>
          <a:p>
            <a:pPr>
              <a:lnSpc>
                <a:spcPct val="100000"/>
              </a:lnSpc>
              <a:defRPr/>
            </a:pPr>
            <a:r>
              <a:rPr lang="it-IT" b="0" dirty="0" err="1" smtClean="0">
                <a:cs typeface="Arial" charset="0"/>
              </a:rPr>
              <a:t>Facewatch</a:t>
            </a:r>
            <a:r>
              <a:rPr lang="it-IT" b="0" dirty="0" smtClean="0">
                <a:cs typeface="Arial" charset="0"/>
              </a:rPr>
              <a:t> </a:t>
            </a:r>
            <a:r>
              <a:rPr lang="it-IT" b="0" dirty="0" err="1" smtClean="0">
                <a:cs typeface="Arial" charset="0"/>
              </a:rPr>
              <a:t>relationship</a:t>
            </a:r>
            <a:r>
              <a:rPr lang="it-IT" b="0" dirty="0" smtClean="0">
                <a:cs typeface="Arial" charset="0"/>
              </a:rPr>
              <a:t> </a:t>
            </a:r>
            <a:endParaRPr lang="en-US" b="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2980"/>
            <a:ext cx="7772400" cy="658812"/>
          </a:xfrm>
        </p:spPr>
        <p:txBody>
          <a:bodyPr/>
          <a:lstStyle/>
          <a:p>
            <a:r>
              <a:rPr lang="en-US" sz="2800" dirty="0" smtClean="0"/>
              <a:t>Questions</a:t>
            </a:r>
            <a:r>
              <a:rPr lang="en-US" dirty="0" smtClean="0"/>
              <a:t>?</a:t>
            </a:r>
            <a:endParaRPr lang="en-US" dirty="0"/>
          </a:p>
        </p:txBody>
      </p:sp>
      <p:pic>
        <p:nvPicPr>
          <p:cNvPr id="3" name="Picture 2" descr="introducing......JPG"/>
          <p:cNvPicPr>
            <a:picLocks noChangeAspect="1" noChangeArrowheads="1"/>
          </p:cNvPicPr>
          <p:nvPr/>
        </p:nvPicPr>
        <p:blipFill>
          <a:blip r:embed="rId2" cstate="print"/>
          <a:srcRect/>
          <a:stretch>
            <a:fillRect/>
          </a:stretch>
        </p:blipFill>
        <p:spPr bwMode="auto">
          <a:xfrm>
            <a:off x="485761" y="1613073"/>
            <a:ext cx="7813704" cy="3236912"/>
          </a:xfrm>
          <a:prstGeom prst="rect">
            <a:avLst/>
          </a:prstGeom>
          <a:noFill/>
          <a:ln w="9525">
            <a:noFill/>
            <a:miter lim="800000"/>
            <a:headEnd/>
            <a:tailEnd/>
          </a:ln>
        </p:spPr>
      </p:pic>
      <p:sp>
        <p:nvSpPr>
          <p:cNvPr id="4" name="Subtitle 5"/>
          <p:cNvSpPr txBox="1">
            <a:spLocks/>
          </p:cNvSpPr>
          <p:nvPr/>
        </p:nvSpPr>
        <p:spPr bwMode="auto">
          <a:xfrm>
            <a:off x="2135290" y="855865"/>
            <a:ext cx="5048250" cy="674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
                <a:srgbClr val="0053A1"/>
              </a:buClr>
              <a:buSzTx/>
              <a:tabLst/>
              <a:defRPr/>
            </a:pPr>
            <a:r>
              <a:rPr kumimoji="0" lang="en-US" sz="5400" b="0" i="0" u="none" strike="noStrike" kern="0" cap="none" spc="0" normalizeH="0" baseline="0" noProof="0" dirty="0" smtClean="0">
                <a:ln>
                  <a:noFill/>
                </a:ln>
                <a:solidFill>
                  <a:schemeClr val="tx1"/>
                </a:solidFill>
                <a:effectLst/>
                <a:uLnTx/>
                <a:uFillTx/>
                <a:latin typeface="+mn-lt"/>
                <a:ea typeface="+mn-ea"/>
                <a:cs typeface="+mn-cs"/>
              </a:rPr>
              <a:t> THANK YOU</a:t>
            </a:r>
          </a:p>
        </p:txBody>
      </p:sp>
      <p:sp>
        <p:nvSpPr>
          <p:cNvPr id="5" name="Rectangle 10"/>
          <p:cNvSpPr>
            <a:spLocks noChangeArrowheads="1"/>
          </p:cNvSpPr>
          <p:nvPr/>
        </p:nvSpPr>
        <p:spPr bwMode="auto">
          <a:xfrm>
            <a:off x="2421320" y="4718395"/>
            <a:ext cx="4189413" cy="1552575"/>
          </a:xfrm>
          <a:prstGeom prst="rect">
            <a:avLst/>
          </a:prstGeom>
          <a:noFill/>
          <a:ln w="9525">
            <a:noFill/>
            <a:miter lim="800000"/>
            <a:headEnd/>
            <a:tailEnd/>
          </a:ln>
        </p:spPr>
        <p:txBody>
          <a:bodyPr lIns="90488" tIns="44450" rIns="90488" bIns="44450" anchor="ctr">
            <a:spAutoFit/>
          </a:bodyPr>
          <a:lstStyle/>
          <a:p>
            <a:pPr algn="ctr">
              <a:lnSpc>
                <a:spcPct val="100000"/>
              </a:lnSpc>
              <a:spcBef>
                <a:spcPct val="0"/>
              </a:spcBef>
              <a:buClrTx/>
            </a:pPr>
            <a:r>
              <a:rPr lang="en-US" sz="2400" b="0" dirty="0"/>
              <a:t> </a:t>
            </a:r>
            <a:r>
              <a:rPr lang="en-US" sz="4800" dirty="0"/>
              <a:t>ANNEX </a:t>
            </a:r>
          </a:p>
          <a:p>
            <a:pPr algn="ctr">
              <a:lnSpc>
                <a:spcPct val="100000"/>
              </a:lnSpc>
              <a:spcBef>
                <a:spcPct val="0"/>
              </a:spcBef>
              <a:buClrTx/>
            </a:pPr>
            <a:r>
              <a:rPr lang="en-US" sz="4800" dirty="0"/>
              <a:t>and Q/A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2800" dirty="0" smtClean="0"/>
              <a:t>Local Storage Options</a:t>
            </a:r>
          </a:p>
        </p:txBody>
      </p:sp>
      <p:pic>
        <p:nvPicPr>
          <p:cNvPr id="20483" name="Picture 3"/>
          <p:cNvPicPr>
            <a:picLocks noChangeAspect="1" noChangeArrowheads="1"/>
          </p:cNvPicPr>
          <p:nvPr/>
        </p:nvPicPr>
        <p:blipFill>
          <a:blip r:embed="rId2" cstate="print"/>
          <a:srcRect/>
          <a:stretch>
            <a:fillRect/>
          </a:stretch>
        </p:blipFill>
        <p:spPr bwMode="auto">
          <a:xfrm>
            <a:off x="185738" y="3479800"/>
            <a:ext cx="8742362" cy="2176463"/>
          </a:xfrm>
          <a:prstGeom prst="rect">
            <a:avLst/>
          </a:prstGeom>
          <a:noFill/>
          <a:ln w="9525">
            <a:noFill/>
            <a:miter lim="800000"/>
            <a:headEnd/>
            <a:tailEnd/>
          </a:ln>
        </p:spPr>
      </p:pic>
      <p:sp>
        <p:nvSpPr>
          <p:cNvPr id="20484" name="TextBox 6"/>
          <p:cNvSpPr txBox="1">
            <a:spLocks noChangeArrowheads="1"/>
          </p:cNvSpPr>
          <p:nvPr/>
        </p:nvSpPr>
        <p:spPr bwMode="auto">
          <a:xfrm>
            <a:off x="360363" y="5719763"/>
            <a:ext cx="8351837" cy="461962"/>
          </a:xfrm>
          <a:prstGeom prst="rect">
            <a:avLst/>
          </a:prstGeom>
          <a:noFill/>
          <a:ln w="9525">
            <a:noFill/>
            <a:miter lim="800000"/>
            <a:headEnd/>
            <a:tailEnd/>
          </a:ln>
        </p:spPr>
        <p:txBody>
          <a:bodyPr>
            <a:spAutoFit/>
          </a:bodyPr>
          <a:lstStyle/>
          <a:p>
            <a:r>
              <a:rPr lang="en-US" sz="1200">
                <a:latin typeface="Arial" charset="0"/>
                <a:cs typeface="Arial" charset="0"/>
              </a:rPr>
              <a:t>Note: For event-based recording (pre-event – 30 sec, post-event – 120 sec), storage required will be one sixth of continuous recording (assuming 100 events/day).</a:t>
            </a:r>
          </a:p>
        </p:txBody>
      </p:sp>
      <p:sp>
        <p:nvSpPr>
          <p:cNvPr id="20485" name="Content Placeholder 2"/>
          <p:cNvSpPr>
            <a:spLocks noGrp="1"/>
          </p:cNvSpPr>
          <p:nvPr>
            <p:ph sz="half" idx="1"/>
          </p:nvPr>
        </p:nvSpPr>
        <p:spPr>
          <a:xfrm>
            <a:off x="642938" y="1316725"/>
            <a:ext cx="8024812" cy="1961050"/>
          </a:xfrm>
        </p:spPr>
        <p:txBody>
          <a:bodyPr/>
          <a:lstStyle/>
          <a:p>
            <a:pPr>
              <a:spcBef>
                <a:spcPts val="1200"/>
              </a:spcBef>
              <a:buClr>
                <a:srgbClr val="C00000"/>
              </a:buClr>
            </a:pPr>
            <a:r>
              <a:rPr lang="en-US" dirty="0" smtClean="0"/>
              <a:t>Local Recording Options</a:t>
            </a:r>
          </a:p>
          <a:p>
            <a:pPr lvl="1">
              <a:spcBef>
                <a:spcPts val="1200"/>
              </a:spcBef>
            </a:pPr>
            <a:r>
              <a:rPr lang="en-US" sz="1600" dirty="0" smtClean="0"/>
              <a:t>4GB Internal</a:t>
            </a:r>
          </a:p>
          <a:p>
            <a:pPr lvl="1">
              <a:spcBef>
                <a:spcPts val="1200"/>
              </a:spcBef>
            </a:pPr>
            <a:r>
              <a:rPr lang="en-US" sz="1600" dirty="0" smtClean="0"/>
              <a:t>Up to 1 TB External Off-the-Shelf USB Drive</a:t>
            </a:r>
          </a:p>
          <a:p>
            <a:pPr lvl="1">
              <a:spcBef>
                <a:spcPts val="1200"/>
              </a:spcBef>
            </a:pPr>
            <a:r>
              <a:rPr lang="en-US" sz="1600" dirty="0" smtClean="0"/>
              <a:t>Up to 4 TB External NAS Storage Drive</a:t>
            </a:r>
          </a:p>
          <a:p>
            <a:pPr>
              <a:spcBef>
                <a:spcPts val="1200"/>
              </a:spcBef>
              <a:buClr>
                <a:srgbClr val="C00000"/>
              </a:buClr>
            </a:pPr>
            <a:r>
              <a:rPr lang="en-US" dirty="0" smtClean="0"/>
              <a:t>Remote Recording Available Q1 2013</a:t>
            </a:r>
          </a:p>
        </p:txBody>
      </p:sp>
      <p:pic>
        <p:nvPicPr>
          <p:cNvPr id="20486" name="Picture 3" descr="RVU Front - Dec.jpg"/>
          <p:cNvPicPr>
            <a:picLocks noChangeAspect="1"/>
          </p:cNvPicPr>
          <p:nvPr/>
        </p:nvPicPr>
        <p:blipFill>
          <a:blip r:embed="rId3" cstate="print"/>
          <a:srcRect/>
          <a:stretch>
            <a:fillRect/>
          </a:stretch>
        </p:blipFill>
        <p:spPr bwMode="auto">
          <a:xfrm>
            <a:off x="6259513" y="1571625"/>
            <a:ext cx="2717800" cy="97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2800" dirty="0" smtClean="0"/>
              <a:t>Recording Capabilities</a:t>
            </a:r>
          </a:p>
        </p:txBody>
      </p:sp>
      <p:pic>
        <p:nvPicPr>
          <p:cNvPr id="21507" name="Picture 2"/>
          <p:cNvPicPr>
            <a:picLocks noChangeAspect="1" noChangeArrowheads="1"/>
          </p:cNvPicPr>
          <p:nvPr/>
        </p:nvPicPr>
        <p:blipFill>
          <a:blip r:embed="rId2" cstate="print"/>
          <a:srcRect/>
          <a:stretch>
            <a:fillRect/>
          </a:stretch>
        </p:blipFill>
        <p:spPr bwMode="auto">
          <a:xfrm>
            <a:off x="259827" y="1201509"/>
            <a:ext cx="8690343" cy="472381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279790"/>
            <a:ext cx="7997825" cy="468313"/>
          </a:xfrm>
        </p:spPr>
        <p:txBody>
          <a:bodyPr/>
          <a:lstStyle/>
          <a:p>
            <a:r>
              <a:rPr lang="en-US" dirty="0" smtClean="0"/>
              <a:t>Unit Connections</a:t>
            </a:r>
          </a:p>
        </p:txBody>
      </p:sp>
      <p:pic>
        <p:nvPicPr>
          <p:cNvPr id="2051" name="Picture 3"/>
          <p:cNvPicPr>
            <a:picLocks noChangeAspect="1" noChangeArrowheads="1"/>
          </p:cNvPicPr>
          <p:nvPr/>
        </p:nvPicPr>
        <p:blipFill>
          <a:blip r:embed="rId2" cstate="print"/>
          <a:srcRect/>
          <a:stretch>
            <a:fillRect/>
          </a:stretch>
        </p:blipFill>
        <p:spPr bwMode="auto">
          <a:xfrm>
            <a:off x="834043" y="854319"/>
            <a:ext cx="7413250" cy="542721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6"/>
          <p:cNvSpPr>
            <a:spLocks noGrp="1"/>
          </p:cNvSpPr>
          <p:nvPr>
            <p:ph type="body" sz="half" idx="1"/>
          </p:nvPr>
        </p:nvSpPr>
        <p:spPr>
          <a:xfrm>
            <a:off x="270640" y="1086295"/>
            <a:ext cx="8496886" cy="2984407"/>
          </a:xfrm>
        </p:spPr>
        <p:txBody>
          <a:bodyPr/>
          <a:lstStyle/>
          <a:p>
            <a:pPr algn="ctr">
              <a:spcBef>
                <a:spcPts val="1200"/>
              </a:spcBef>
              <a:buNone/>
            </a:pPr>
            <a:r>
              <a:rPr lang="en-US" sz="2400" dirty="0" smtClean="0"/>
              <a:t>Honeywell Hosted Video Service allows customers to access their video anytime, anywhere there is an internet connection. </a:t>
            </a:r>
          </a:p>
          <a:p>
            <a:pPr algn="ctr">
              <a:spcBef>
                <a:spcPts val="1200"/>
              </a:spcBef>
              <a:buNone/>
            </a:pPr>
            <a:r>
              <a:rPr lang="en-US" sz="2400" dirty="0" smtClean="0"/>
              <a:t>It allows integrators to reduce installation and services costs while generating recurring monthly revenue and improving maintenance contract values. </a:t>
            </a:r>
          </a:p>
          <a:p>
            <a:pPr>
              <a:spcBef>
                <a:spcPts val="1200"/>
              </a:spcBef>
            </a:pPr>
            <a:endParaRPr lang="en-US" sz="2400" dirty="0" smtClean="0"/>
          </a:p>
          <a:p>
            <a:endParaRPr lang="en-US" sz="2200" dirty="0" smtClean="0"/>
          </a:p>
        </p:txBody>
      </p:sp>
      <p:sp>
        <p:nvSpPr>
          <p:cNvPr id="4099" name="Title 4"/>
          <p:cNvSpPr>
            <a:spLocks noGrp="1"/>
          </p:cNvSpPr>
          <p:nvPr>
            <p:ph type="title"/>
          </p:nvPr>
        </p:nvSpPr>
        <p:spPr>
          <a:xfrm>
            <a:off x="462665" y="273863"/>
            <a:ext cx="7772400" cy="658812"/>
          </a:xfrm>
        </p:spPr>
        <p:txBody>
          <a:bodyPr/>
          <a:lstStyle/>
          <a:p>
            <a:r>
              <a:rPr lang="en-US" sz="2800" dirty="0" smtClean="0"/>
              <a:t>What is MAXPRO Cloud?</a:t>
            </a:r>
          </a:p>
        </p:txBody>
      </p:sp>
      <p:pic>
        <p:nvPicPr>
          <p:cNvPr id="6" name="Picture 6" descr="MaxProCloudcollagel_20120207T220922Z.jpg"/>
          <p:cNvPicPr>
            <a:picLocks noChangeAspect="1"/>
          </p:cNvPicPr>
          <p:nvPr/>
        </p:nvPicPr>
        <p:blipFill>
          <a:blip r:embed="rId3" cstate="print"/>
          <a:srcRect/>
          <a:stretch>
            <a:fillRect/>
          </a:stretch>
        </p:blipFill>
        <p:spPr bwMode="auto">
          <a:xfrm>
            <a:off x="5061181" y="3373226"/>
            <a:ext cx="3725102" cy="2828649"/>
          </a:xfrm>
          <a:prstGeom prst="rect">
            <a:avLst/>
          </a:prstGeom>
          <a:noFill/>
          <a:ln w="9525">
            <a:noFill/>
            <a:miter lim="800000"/>
            <a:headEnd/>
            <a:tailEnd/>
          </a:ln>
        </p:spPr>
      </p:pic>
      <p:sp>
        <p:nvSpPr>
          <p:cNvPr id="5" name="Text Placeholder 6"/>
          <p:cNvSpPr txBox="1">
            <a:spLocks/>
          </p:cNvSpPr>
          <p:nvPr/>
        </p:nvSpPr>
        <p:spPr bwMode="auto">
          <a:xfrm>
            <a:off x="309045" y="3621025"/>
            <a:ext cx="4877435" cy="273664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spAutoFit/>
          </a:bodyPr>
          <a:lstStyle/>
          <a:p>
            <a:pPr marL="174625" marR="0" lvl="0" indent="-174625" algn="l" defTabSz="914400" rtl="0" eaLnBrk="0" fontAlgn="base" latinLnBrk="0" hangingPunct="0">
              <a:lnSpc>
                <a:spcPct val="85000"/>
              </a:lnSpc>
              <a:spcBef>
                <a:spcPts val="1200"/>
              </a:spcBef>
              <a:spcAft>
                <a:spcPct val="0"/>
              </a:spcAft>
              <a:buClr>
                <a:srgbClr val="C00000"/>
              </a:buClr>
              <a:buSzTx/>
              <a:buFontTx/>
              <a:buChar char="•"/>
              <a:tabLst/>
              <a:defRPr/>
            </a:pPr>
            <a:r>
              <a:rPr kumimoji="0" lang="en-US" sz="2000" i="0" u="none" strike="noStrike" kern="0" cap="none" spc="0" normalizeH="0" baseline="0" noProof="0" dirty="0" smtClean="0">
                <a:ln>
                  <a:noFill/>
                </a:ln>
                <a:solidFill>
                  <a:schemeClr val="tx1"/>
                </a:solidFill>
                <a:effectLst/>
                <a:uLnTx/>
                <a:uFillTx/>
                <a:latin typeface="+mn-lt"/>
                <a:ea typeface="+mn-ea"/>
                <a:cs typeface="+mn-cs"/>
              </a:rPr>
              <a:t>Cloud Hosted Video Service Platform  </a:t>
            </a:r>
          </a:p>
          <a:p>
            <a:pPr marL="174625" marR="0" lvl="0" indent="-174625" algn="l" defTabSz="914400" rtl="0" eaLnBrk="0" fontAlgn="base" latinLnBrk="0" hangingPunct="0">
              <a:lnSpc>
                <a:spcPct val="85000"/>
              </a:lnSpc>
              <a:spcBef>
                <a:spcPts val="1200"/>
              </a:spcBef>
              <a:spcAft>
                <a:spcPct val="0"/>
              </a:spcAft>
              <a:buClr>
                <a:srgbClr val="C00000"/>
              </a:buClr>
              <a:buSzTx/>
              <a:buFontTx/>
              <a:buChar char="•"/>
              <a:tabLst/>
              <a:defRPr/>
            </a:pPr>
            <a:r>
              <a:rPr kumimoji="0" lang="en-US" sz="2000" i="0" u="none" strike="noStrike" kern="0" cap="none" spc="0" normalizeH="0" baseline="0" noProof="0" dirty="0" smtClean="0">
                <a:ln>
                  <a:noFill/>
                </a:ln>
                <a:solidFill>
                  <a:schemeClr val="tx1"/>
                </a:solidFill>
                <a:effectLst/>
                <a:uLnTx/>
                <a:uFillTx/>
                <a:latin typeface="+mn-lt"/>
                <a:ea typeface="+mn-ea"/>
                <a:cs typeface="+mn-cs"/>
              </a:rPr>
              <a:t>Provides anytime, anywhere access to video</a:t>
            </a:r>
          </a:p>
          <a:p>
            <a:pPr marL="174625" marR="0" lvl="0" indent="-174625" algn="l" defTabSz="914400" rtl="0" eaLnBrk="0" fontAlgn="base" latinLnBrk="0" hangingPunct="0">
              <a:lnSpc>
                <a:spcPct val="85000"/>
              </a:lnSpc>
              <a:spcBef>
                <a:spcPts val="1200"/>
              </a:spcBef>
              <a:spcAft>
                <a:spcPct val="0"/>
              </a:spcAft>
              <a:buClr>
                <a:srgbClr val="C00000"/>
              </a:buClr>
              <a:buSzTx/>
              <a:buFontTx/>
              <a:buChar char="•"/>
              <a:tabLst/>
              <a:defRPr/>
            </a:pPr>
            <a:r>
              <a:rPr kumimoji="0" lang="en-US" sz="2000" i="0" u="none" strike="noStrike" kern="0" cap="none" spc="0" normalizeH="0" baseline="0" noProof="0" dirty="0" smtClean="0">
                <a:ln>
                  <a:noFill/>
                </a:ln>
                <a:solidFill>
                  <a:schemeClr val="tx1"/>
                </a:solidFill>
                <a:effectLst/>
                <a:uLnTx/>
                <a:uFillTx/>
                <a:latin typeface="+mn-lt"/>
                <a:ea typeface="+mn-ea"/>
                <a:cs typeface="+mn-cs"/>
              </a:rPr>
              <a:t>Cloud</a:t>
            </a:r>
            <a:r>
              <a:rPr kumimoji="0" lang="en-US" sz="2000" i="0" u="none" strike="noStrike" kern="0" cap="none" spc="0" normalizeH="0" noProof="0" dirty="0" smtClean="0">
                <a:ln>
                  <a:noFill/>
                </a:ln>
                <a:solidFill>
                  <a:schemeClr val="tx1"/>
                </a:solidFill>
                <a:effectLst/>
                <a:uLnTx/>
                <a:uFillTx/>
                <a:latin typeface="+mn-lt"/>
                <a:ea typeface="+mn-ea"/>
                <a:cs typeface="+mn-cs"/>
              </a:rPr>
              <a:t> Storage will r</a:t>
            </a:r>
            <a:r>
              <a:rPr kumimoji="0" lang="en-US" sz="2000" i="0" u="none" strike="noStrike" kern="0" cap="none" spc="0" normalizeH="0" baseline="0" noProof="0" dirty="0" smtClean="0">
                <a:ln>
                  <a:noFill/>
                </a:ln>
                <a:solidFill>
                  <a:schemeClr val="tx1"/>
                </a:solidFill>
                <a:effectLst/>
                <a:uLnTx/>
                <a:uFillTx/>
                <a:latin typeface="+mn-lt"/>
                <a:ea typeface="+mn-ea"/>
                <a:cs typeface="+mn-cs"/>
              </a:rPr>
              <a:t>educe installation and service costs</a:t>
            </a:r>
          </a:p>
          <a:p>
            <a:pPr marL="174625" marR="0" lvl="0" indent="-174625" algn="l" defTabSz="914400" rtl="0" eaLnBrk="0" fontAlgn="base" latinLnBrk="0" hangingPunct="0">
              <a:lnSpc>
                <a:spcPct val="85000"/>
              </a:lnSpc>
              <a:spcBef>
                <a:spcPts val="1200"/>
              </a:spcBef>
              <a:spcAft>
                <a:spcPct val="0"/>
              </a:spcAft>
              <a:buClr>
                <a:srgbClr val="C00000"/>
              </a:buClr>
              <a:buSzTx/>
              <a:buFontTx/>
              <a:buChar char="•"/>
              <a:tabLst/>
              <a:defRPr/>
            </a:pPr>
            <a:r>
              <a:rPr kumimoji="0" lang="en-US" sz="2000" i="0" u="none" strike="noStrike" kern="0" cap="none" spc="0" normalizeH="0" baseline="0" noProof="0" dirty="0" smtClean="0">
                <a:ln>
                  <a:noFill/>
                </a:ln>
                <a:solidFill>
                  <a:schemeClr val="tx1"/>
                </a:solidFill>
                <a:effectLst/>
                <a:uLnTx/>
                <a:uFillTx/>
                <a:latin typeface="+mn-lt"/>
                <a:ea typeface="+mn-ea"/>
                <a:cs typeface="+mn-cs"/>
              </a:rPr>
              <a:t>Generates Recurring Monthly</a:t>
            </a:r>
            <a:r>
              <a:rPr kumimoji="0" lang="en-US" sz="2000" i="0" u="none" strike="noStrike" kern="0" cap="none" spc="0" normalizeH="0" noProof="0" dirty="0" smtClean="0">
                <a:ln>
                  <a:noFill/>
                </a:ln>
                <a:solidFill>
                  <a:schemeClr val="tx1"/>
                </a:solidFill>
                <a:effectLst/>
                <a:uLnTx/>
                <a:uFillTx/>
                <a:latin typeface="+mn-lt"/>
                <a:ea typeface="+mn-ea"/>
                <a:cs typeface="+mn-cs"/>
              </a:rPr>
              <a:t> Revenue (</a:t>
            </a:r>
            <a:r>
              <a:rPr kumimoji="0" lang="en-US" sz="2000" i="0" u="none" strike="noStrike" kern="0" cap="none" spc="0" normalizeH="0" baseline="0" noProof="0" dirty="0" smtClean="0">
                <a:ln>
                  <a:noFill/>
                </a:ln>
                <a:solidFill>
                  <a:schemeClr val="tx1"/>
                </a:solidFill>
                <a:effectLst/>
                <a:uLnTx/>
                <a:uFillTx/>
                <a:latin typeface="+mn-lt"/>
                <a:ea typeface="+mn-ea"/>
                <a:cs typeface="+mn-cs"/>
              </a:rPr>
              <a:t>RMR) from video services</a:t>
            </a:r>
          </a:p>
          <a:p>
            <a:pPr marL="174625" marR="0" lvl="0" indent="-174625" algn="l" defTabSz="914400" rtl="0" eaLnBrk="0" fontAlgn="base" latinLnBrk="0" hangingPunct="0">
              <a:lnSpc>
                <a:spcPct val="85000"/>
              </a:lnSpc>
              <a:spcBef>
                <a:spcPct val="30000"/>
              </a:spcBef>
              <a:spcAft>
                <a:spcPct val="0"/>
              </a:spcAft>
              <a:buClr>
                <a:srgbClr val="DC241F"/>
              </a:buClr>
              <a:buSzTx/>
              <a:buFontTx/>
              <a:buChar char="•"/>
              <a:tabLst/>
              <a:defRPr/>
            </a:pPr>
            <a:endParaRPr kumimoji="0" lang="en-US" sz="200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4"/>
          <p:cNvSpPr>
            <a:spLocks noGrp="1"/>
          </p:cNvSpPr>
          <p:nvPr>
            <p:ph type="title"/>
          </p:nvPr>
        </p:nvSpPr>
        <p:spPr>
          <a:xfrm>
            <a:off x="539169" y="81838"/>
            <a:ext cx="7988545" cy="658812"/>
          </a:xfrm>
        </p:spPr>
        <p:txBody>
          <a:bodyPr/>
          <a:lstStyle/>
          <a:p>
            <a:r>
              <a:rPr lang="en-US" sz="2800" dirty="0" smtClean="0"/>
              <a:t>Why did Honeywell develop MAXPRO Cloud?</a:t>
            </a:r>
            <a:br>
              <a:rPr lang="en-US" sz="2800" dirty="0" smtClean="0"/>
            </a:br>
            <a:r>
              <a:rPr lang="en-US" dirty="0" smtClean="0"/>
              <a:t>Values and Benefits for Installer/Integrator…</a:t>
            </a:r>
            <a:endParaRPr lang="en-US" sz="2800" dirty="0" smtClean="0"/>
          </a:p>
        </p:txBody>
      </p:sp>
      <p:pic>
        <p:nvPicPr>
          <p:cNvPr id="5" name="Picture 1"/>
          <p:cNvPicPr>
            <a:picLocks noChangeAspect="1" noChangeArrowheads="1"/>
          </p:cNvPicPr>
          <p:nvPr/>
        </p:nvPicPr>
        <p:blipFill>
          <a:blip r:embed="rId3" cstate="print"/>
          <a:srcRect/>
          <a:stretch>
            <a:fillRect/>
          </a:stretch>
        </p:blipFill>
        <p:spPr bwMode="auto">
          <a:xfrm>
            <a:off x="5608935" y="3582620"/>
            <a:ext cx="3514733" cy="2227490"/>
          </a:xfrm>
          <a:prstGeom prst="rect">
            <a:avLst/>
          </a:prstGeom>
          <a:noFill/>
          <a:ln w="9525">
            <a:noFill/>
            <a:miter lim="800000"/>
            <a:headEnd/>
            <a:tailEnd/>
          </a:ln>
          <a:effectLst/>
        </p:spPr>
      </p:pic>
      <p:sp>
        <p:nvSpPr>
          <p:cNvPr id="7" name="Text Placeholder 6"/>
          <p:cNvSpPr>
            <a:spLocks noGrp="1"/>
          </p:cNvSpPr>
          <p:nvPr>
            <p:ph type="body" sz="half" idx="1"/>
          </p:nvPr>
        </p:nvSpPr>
        <p:spPr>
          <a:xfrm>
            <a:off x="309045" y="779055"/>
            <a:ext cx="8280400" cy="5891356"/>
          </a:xfrm>
        </p:spPr>
        <p:txBody>
          <a:bodyPr/>
          <a:lstStyle/>
          <a:p>
            <a:pPr marL="174625" indent="-174625">
              <a:lnSpc>
                <a:spcPct val="150000"/>
              </a:lnSpc>
              <a:spcBef>
                <a:spcPct val="30000"/>
              </a:spcBef>
              <a:buClr>
                <a:srgbClr val="C00000"/>
              </a:buClr>
            </a:pPr>
            <a:r>
              <a:rPr lang="en-US" b="0" dirty="0" smtClean="0"/>
              <a:t>Drive Long-Term Business Value</a:t>
            </a:r>
          </a:p>
          <a:p>
            <a:pPr marL="571500" lvl="1" indent="-231775">
              <a:buSzPct val="130000"/>
            </a:pPr>
            <a:r>
              <a:rPr lang="en-US" sz="1600" b="0" dirty="0" smtClean="0"/>
              <a:t>RMR generation from Hosted Video Services</a:t>
            </a:r>
          </a:p>
          <a:p>
            <a:pPr marL="571500" lvl="1" indent="-231775">
              <a:buSzPct val="130000"/>
            </a:pPr>
            <a:r>
              <a:rPr lang="en-US" sz="1600" b="0" dirty="0" smtClean="0"/>
              <a:t>Improve overall business value</a:t>
            </a:r>
          </a:p>
          <a:p>
            <a:pPr marL="174625" indent="-174625">
              <a:lnSpc>
                <a:spcPct val="150000"/>
              </a:lnSpc>
              <a:spcBef>
                <a:spcPct val="30000"/>
              </a:spcBef>
              <a:buClr>
                <a:srgbClr val="C00000"/>
              </a:buClr>
            </a:pPr>
            <a:r>
              <a:rPr lang="en-US" b="0" dirty="0" smtClean="0"/>
              <a:t>Reduce Installation and Service Time &amp; Costs</a:t>
            </a:r>
          </a:p>
          <a:p>
            <a:pPr marL="571500" lvl="1" indent="-231775">
              <a:buSzPct val="130000"/>
            </a:pPr>
            <a:r>
              <a:rPr lang="en-US" sz="1600" b="0" dirty="0" smtClean="0"/>
              <a:t>MAXPRO Connect Reverse Initiate and UPnP reduces time on site</a:t>
            </a:r>
          </a:p>
          <a:p>
            <a:pPr marL="571500" lvl="1" indent="-231775">
              <a:buSzPct val="130000"/>
            </a:pPr>
            <a:r>
              <a:rPr lang="de-DE" sz="1600" b="0" dirty="0" smtClean="0"/>
              <a:t>Business applications are no longer part of the customers network</a:t>
            </a:r>
          </a:p>
          <a:p>
            <a:pPr marL="571500" lvl="1" indent="-231775">
              <a:buSzPct val="130000"/>
            </a:pPr>
            <a:r>
              <a:rPr lang="en-US" sz="1600" b="0" dirty="0" smtClean="0"/>
              <a:t>Proactive monitoring sends notification of system alarms and events</a:t>
            </a:r>
          </a:p>
          <a:p>
            <a:pPr marL="571500" lvl="1" indent="-231775">
              <a:buSzPct val="130000"/>
            </a:pPr>
            <a:r>
              <a:rPr lang="en-US" sz="1600" b="0" dirty="0" smtClean="0"/>
              <a:t>Update/upgrade all customer units without having to go directly to the site</a:t>
            </a:r>
          </a:p>
          <a:p>
            <a:pPr marL="174625" indent="-174625">
              <a:lnSpc>
                <a:spcPct val="150000"/>
              </a:lnSpc>
              <a:spcBef>
                <a:spcPct val="30000"/>
              </a:spcBef>
              <a:buClr>
                <a:srgbClr val="C00000"/>
              </a:buClr>
            </a:pPr>
            <a:r>
              <a:rPr lang="en-US" b="0" dirty="0" smtClean="0"/>
              <a:t>Minimal Investment and Complexity</a:t>
            </a:r>
          </a:p>
          <a:p>
            <a:pPr marL="571500" lvl="1" indent="-231775">
              <a:buSzPct val="130000"/>
            </a:pPr>
            <a:r>
              <a:rPr lang="en-US" sz="1600" b="0" dirty="0" smtClean="0"/>
              <a:t>No upfront equipment investment for hosted video services</a:t>
            </a:r>
          </a:p>
          <a:p>
            <a:pPr marL="571500" lvl="1" indent="-231775">
              <a:buSzPct val="130000"/>
            </a:pPr>
            <a:r>
              <a:rPr lang="en-US" sz="1600" b="0" dirty="0" smtClean="0"/>
              <a:t>No special IT skills or long training required</a:t>
            </a:r>
          </a:p>
          <a:p>
            <a:pPr marL="174625" indent="-174625">
              <a:lnSpc>
                <a:spcPct val="150000"/>
              </a:lnSpc>
              <a:spcBef>
                <a:spcPct val="30000"/>
              </a:spcBef>
              <a:buClr>
                <a:srgbClr val="C00000"/>
              </a:buClr>
            </a:pPr>
            <a:r>
              <a:rPr lang="en-US" b="0" dirty="0" smtClean="0"/>
              <a:t>Keeps Customers Longer</a:t>
            </a:r>
          </a:p>
          <a:p>
            <a:pPr marL="571500" lvl="1" indent="-231775">
              <a:buSzPct val="130000"/>
            </a:pPr>
            <a:r>
              <a:rPr lang="en-US" sz="1600" b="0" dirty="0" smtClean="0"/>
              <a:t>Meet customer demand for access to their video anytime, anywhere </a:t>
            </a:r>
          </a:p>
          <a:p>
            <a:pPr marL="571500" lvl="1" indent="-231775">
              <a:buSzPct val="130000"/>
            </a:pPr>
            <a:r>
              <a:rPr lang="en-US" sz="1600" b="0" dirty="0" smtClean="0"/>
              <a:t>Stay ahead of the competition with a partner that can provide full security solution in the cloud</a:t>
            </a:r>
          </a:p>
          <a:p>
            <a:pPr marL="392113" lvl="2" indent="-107950">
              <a:buClr>
                <a:srgbClr val="0053A1"/>
              </a:buClr>
            </a:pPr>
            <a:endParaRPr lang="en-US" sz="1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xProCloudiPhoneHh_20120208T180256Z.jpg"/>
          <p:cNvPicPr>
            <a:picLocks noChangeAspect="1"/>
          </p:cNvPicPr>
          <p:nvPr/>
        </p:nvPicPr>
        <p:blipFill>
          <a:blip r:embed="rId3" cstate="print"/>
          <a:stretch>
            <a:fillRect/>
          </a:stretch>
        </p:blipFill>
        <p:spPr>
          <a:xfrm flipH="1">
            <a:off x="6453844" y="4809817"/>
            <a:ext cx="2690155" cy="1691583"/>
          </a:xfrm>
          <a:prstGeom prst="rect">
            <a:avLst/>
          </a:prstGeom>
        </p:spPr>
      </p:pic>
      <p:sp>
        <p:nvSpPr>
          <p:cNvPr id="6" name="Rectangle 5"/>
          <p:cNvSpPr/>
          <p:nvPr/>
        </p:nvSpPr>
        <p:spPr>
          <a:xfrm>
            <a:off x="232235" y="740650"/>
            <a:ext cx="8487505" cy="5841599"/>
          </a:xfrm>
          <a:prstGeom prst="rect">
            <a:avLst/>
          </a:prstGeom>
        </p:spPr>
        <p:txBody>
          <a:bodyPr wrap="square">
            <a:spAutoFit/>
          </a:bodyPr>
          <a:lstStyle/>
          <a:p>
            <a:pPr marL="174625" indent="-174625">
              <a:lnSpc>
                <a:spcPct val="150000"/>
              </a:lnSpc>
              <a:spcBef>
                <a:spcPct val="30000"/>
              </a:spcBef>
              <a:buClr>
                <a:srgbClr val="C00000"/>
              </a:buClr>
              <a:buFontTx/>
              <a:buChar char="•"/>
              <a:defRPr/>
            </a:pPr>
            <a:r>
              <a:rPr lang="en-US" sz="2400" kern="0" dirty="0" smtClean="0"/>
              <a:t>Access Video Anytime, Anywhere</a:t>
            </a:r>
          </a:p>
          <a:p>
            <a:pPr marL="573087" lvl="1" indent="-231775">
              <a:spcBef>
                <a:spcPct val="20000"/>
              </a:spcBef>
              <a:buClr>
                <a:srgbClr val="4D4D4D"/>
              </a:buClr>
              <a:buSzPct val="130000"/>
              <a:buFontTx/>
              <a:buChar char="–"/>
              <a:defRPr/>
            </a:pPr>
            <a:r>
              <a:rPr lang="en-US" sz="1600" dirty="0" smtClean="0"/>
              <a:t>Easy access to live and recorded video from any Internet connected PC or Device</a:t>
            </a:r>
          </a:p>
          <a:p>
            <a:pPr marL="573087" lvl="1" indent="-231775">
              <a:spcBef>
                <a:spcPct val="20000"/>
              </a:spcBef>
              <a:buClr>
                <a:srgbClr val="4D4D4D"/>
              </a:buClr>
              <a:buSzPct val="130000"/>
              <a:buFontTx/>
              <a:buChar char="–"/>
              <a:defRPr/>
            </a:pPr>
            <a:r>
              <a:rPr lang="en-US" sz="1600" dirty="0" smtClean="0"/>
              <a:t>No special IT skills required to </a:t>
            </a:r>
            <a:r>
              <a:rPr lang="en-US" sz="1600" kern="0" dirty="0" smtClean="0"/>
              <a:t>access video outside of company firewall or intranet</a:t>
            </a:r>
          </a:p>
          <a:p>
            <a:pPr marL="573087" lvl="1" indent="-231775">
              <a:spcBef>
                <a:spcPct val="20000"/>
              </a:spcBef>
              <a:buClr>
                <a:srgbClr val="4D4D4D"/>
              </a:buClr>
              <a:buSzPct val="130000"/>
              <a:buFontTx/>
              <a:buChar char="–"/>
              <a:defRPr/>
            </a:pPr>
            <a:r>
              <a:rPr lang="de-DE" sz="1600" dirty="0" smtClean="0"/>
              <a:t>User only pays for what he gets, so he spends on OP.EX. not CAP.EX. - </a:t>
            </a:r>
            <a:r>
              <a:rPr lang="de-DE" sz="1600" dirty="0" err="1" smtClean="0"/>
              <a:t>easier</a:t>
            </a:r>
            <a:r>
              <a:rPr lang="de-DE" sz="1600" dirty="0" smtClean="0"/>
              <a:t> </a:t>
            </a:r>
            <a:r>
              <a:rPr lang="de-DE" sz="1600" dirty="0" err="1" smtClean="0"/>
              <a:t>to</a:t>
            </a:r>
            <a:r>
              <a:rPr lang="de-DE" sz="1600" dirty="0" smtClean="0"/>
              <a:t> </a:t>
            </a:r>
            <a:r>
              <a:rPr lang="de-DE" sz="1600" dirty="0" err="1" smtClean="0"/>
              <a:t>add</a:t>
            </a:r>
            <a:r>
              <a:rPr lang="de-DE" sz="1600" dirty="0" smtClean="0"/>
              <a:t> </a:t>
            </a:r>
            <a:r>
              <a:rPr lang="de-DE" sz="1600" dirty="0" err="1" smtClean="0"/>
              <a:t>new</a:t>
            </a:r>
            <a:r>
              <a:rPr lang="de-DE" sz="1600" dirty="0" smtClean="0"/>
              <a:t> services</a:t>
            </a:r>
            <a:endParaRPr lang="en-US" sz="1600" kern="0" dirty="0" smtClean="0"/>
          </a:p>
          <a:p>
            <a:pPr marL="174625" indent="-174625">
              <a:lnSpc>
                <a:spcPct val="150000"/>
              </a:lnSpc>
              <a:spcBef>
                <a:spcPct val="30000"/>
              </a:spcBef>
              <a:buClr>
                <a:srgbClr val="C00000"/>
              </a:buClr>
              <a:buFontTx/>
              <a:buChar char="•"/>
              <a:defRPr/>
            </a:pPr>
            <a:r>
              <a:rPr lang="en-US" sz="2400" kern="0" dirty="0" smtClean="0"/>
              <a:t>Meet Needs Now and in the Future</a:t>
            </a:r>
          </a:p>
          <a:p>
            <a:pPr marL="573087" lvl="1" indent="-231775">
              <a:spcBef>
                <a:spcPct val="20000"/>
              </a:spcBef>
              <a:buClr>
                <a:srgbClr val="4D4D4D"/>
              </a:buClr>
              <a:buSzPct val="130000"/>
              <a:buFontTx/>
              <a:buChar char="–"/>
              <a:defRPr/>
            </a:pPr>
            <a:r>
              <a:rPr lang="en-US" sz="1600" dirty="0" smtClean="0"/>
              <a:t>Automatic updates for new features and service packs without a service call</a:t>
            </a:r>
          </a:p>
          <a:p>
            <a:pPr marL="573087" lvl="1" indent="-231775">
              <a:spcBef>
                <a:spcPct val="20000"/>
              </a:spcBef>
              <a:buClr>
                <a:srgbClr val="4D4D4D"/>
              </a:buClr>
              <a:buSzPct val="130000"/>
              <a:buFontTx/>
              <a:buChar char="–"/>
              <a:defRPr/>
            </a:pPr>
            <a:r>
              <a:rPr lang="en-US" sz="1600" dirty="0" smtClean="0"/>
              <a:t>Scalable storage options - buy what you need, when you need it</a:t>
            </a:r>
          </a:p>
          <a:p>
            <a:pPr marL="573087" lvl="1" indent="-231775">
              <a:spcBef>
                <a:spcPct val="20000"/>
              </a:spcBef>
              <a:buClr>
                <a:srgbClr val="4D4D4D"/>
              </a:buClr>
              <a:buSzPct val="130000"/>
              <a:buFontTx/>
              <a:buChar char="–"/>
              <a:defRPr/>
            </a:pPr>
            <a:r>
              <a:rPr lang="en-US" sz="1600" dirty="0" smtClean="0"/>
              <a:t>Hybrid design allows lets users </a:t>
            </a:r>
            <a:r>
              <a:rPr lang="en-US" sz="1600" kern="0" dirty="0" smtClean="0"/>
              <a:t>protect their existing investment</a:t>
            </a:r>
          </a:p>
          <a:p>
            <a:pPr marL="174625" indent="-174625">
              <a:lnSpc>
                <a:spcPct val="150000"/>
              </a:lnSpc>
              <a:spcBef>
                <a:spcPct val="30000"/>
              </a:spcBef>
              <a:buClr>
                <a:srgbClr val="C00000"/>
              </a:buClr>
              <a:buFontTx/>
              <a:buChar char="•"/>
              <a:defRPr/>
            </a:pPr>
            <a:r>
              <a:rPr lang="en-US" sz="2400" kern="0" dirty="0" smtClean="0"/>
              <a:t>Advanced Video Management without the Investment</a:t>
            </a:r>
          </a:p>
          <a:p>
            <a:pPr marL="573087" lvl="1" indent="-231775">
              <a:spcBef>
                <a:spcPct val="20000"/>
              </a:spcBef>
              <a:buClr>
                <a:srgbClr val="4D4D4D"/>
              </a:buClr>
              <a:buSzPct val="130000"/>
              <a:buFontTx/>
              <a:buChar char="–"/>
              <a:defRPr/>
            </a:pPr>
            <a:r>
              <a:rPr lang="en-US" sz="1600" dirty="0" smtClean="0"/>
              <a:t>View multiple cameras from multiples sites with a single user login</a:t>
            </a:r>
          </a:p>
          <a:p>
            <a:pPr marL="573087" lvl="1" indent="-231775">
              <a:spcBef>
                <a:spcPct val="20000"/>
              </a:spcBef>
              <a:buClr>
                <a:srgbClr val="4D4D4D"/>
              </a:buClr>
              <a:buSzPct val="130000"/>
              <a:buFontTx/>
              <a:buChar char="–"/>
              <a:defRPr/>
            </a:pPr>
            <a:r>
              <a:rPr lang="en-US" sz="1600" dirty="0" smtClean="0"/>
              <a:t>Connect multiple </a:t>
            </a:r>
            <a:r>
              <a:rPr lang="en-US" sz="1600" kern="0" dirty="0" smtClean="0"/>
              <a:t>sites together to form a virtual video network</a:t>
            </a:r>
          </a:p>
          <a:p>
            <a:pPr marL="174625" indent="-174625">
              <a:lnSpc>
                <a:spcPct val="150000"/>
              </a:lnSpc>
              <a:spcBef>
                <a:spcPct val="30000"/>
              </a:spcBef>
              <a:buClr>
                <a:srgbClr val="C00000"/>
              </a:buClr>
              <a:buFontTx/>
              <a:buChar char="•"/>
              <a:defRPr/>
            </a:pPr>
            <a:r>
              <a:rPr lang="en-US" sz="2400" kern="0" dirty="0" smtClean="0"/>
              <a:t>Peace of Mind for End-Users</a:t>
            </a:r>
          </a:p>
          <a:p>
            <a:pPr marL="573087" lvl="1" indent="-231775">
              <a:spcBef>
                <a:spcPct val="20000"/>
              </a:spcBef>
              <a:buClr>
                <a:srgbClr val="4D4D4D"/>
              </a:buClr>
              <a:buSzPct val="130000"/>
              <a:buFontTx/>
              <a:buChar char="–"/>
              <a:defRPr/>
            </a:pPr>
            <a:r>
              <a:rPr lang="en-US" sz="1600" kern="0" dirty="0" smtClean="0"/>
              <a:t>MAXPRO </a:t>
            </a:r>
            <a:r>
              <a:rPr lang="en-US" sz="1600" dirty="0" smtClean="0"/>
              <a:t>Cloud monitors their system, even when they don’t </a:t>
            </a:r>
          </a:p>
          <a:p>
            <a:pPr marL="573087" lvl="1" indent="-231775">
              <a:spcBef>
                <a:spcPct val="20000"/>
              </a:spcBef>
              <a:buClr>
                <a:srgbClr val="4D4D4D"/>
              </a:buClr>
              <a:buSzPct val="130000"/>
              <a:buFontTx/>
              <a:buChar char="–"/>
              <a:defRPr/>
            </a:pPr>
            <a:r>
              <a:rPr lang="en-US" sz="1600" dirty="0" smtClean="0"/>
              <a:t>Know their video will be there </a:t>
            </a:r>
            <a:r>
              <a:rPr lang="en-US" sz="1600" kern="0" dirty="0" smtClean="0"/>
              <a:t>for them when they need it most</a:t>
            </a:r>
            <a:endParaRPr lang="en-US" sz="1600" kern="0" dirty="0"/>
          </a:p>
        </p:txBody>
      </p:sp>
      <p:sp>
        <p:nvSpPr>
          <p:cNvPr id="8" name="Title 4"/>
          <p:cNvSpPr>
            <a:spLocks noGrp="1"/>
          </p:cNvSpPr>
          <p:nvPr>
            <p:ph type="title"/>
          </p:nvPr>
        </p:nvSpPr>
        <p:spPr>
          <a:xfrm>
            <a:off x="539169" y="81838"/>
            <a:ext cx="7988545" cy="658812"/>
          </a:xfrm>
        </p:spPr>
        <p:txBody>
          <a:bodyPr/>
          <a:lstStyle/>
          <a:p>
            <a:r>
              <a:rPr lang="en-US" sz="2800" dirty="0" smtClean="0"/>
              <a:t>Why did Honeywell develop MAXPRO Cloud?</a:t>
            </a:r>
            <a:br>
              <a:rPr lang="en-US" sz="2800" dirty="0" smtClean="0"/>
            </a:br>
            <a:r>
              <a:rPr lang="en-US" dirty="0" smtClean="0"/>
              <a:t>Values and Benefits for End User…</a:t>
            </a:r>
            <a:endParaRPr lang="en-US"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MaxPRO WEB three quarter view 2.jpg"/>
          <p:cNvPicPr>
            <a:picLocks noChangeAspect="1"/>
          </p:cNvPicPr>
          <p:nvPr/>
        </p:nvPicPr>
        <p:blipFill>
          <a:blip r:embed="rId2" cstate="print"/>
          <a:srcRect/>
          <a:stretch>
            <a:fillRect/>
          </a:stretch>
        </p:blipFill>
        <p:spPr bwMode="auto">
          <a:xfrm>
            <a:off x="6069795" y="3083355"/>
            <a:ext cx="2808312" cy="877756"/>
          </a:xfrm>
          <a:prstGeom prst="rect">
            <a:avLst/>
          </a:prstGeom>
          <a:noFill/>
          <a:ln w="9525">
            <a:noFill/>
            <a:miter lim="800000"/>
            <a:headEnd/>
            <a:tailEnd/>
          </a:ln>
        </p:spPr>
      </p:pic>
      <p:sp>
        <p:nvSpPr>
          <p:cNvPr id="7170" name="Rectangle 3"/>
          <p:cNvSpPr>
            <a:spLocks noChangeArrowheads="1"/>
          </p:cNvSpPr>
          <p:nvPr/>
        </p:nvSpPr>
        <p:spPr bwMode="auto">
          <a:xfrm>
            <a:off x="3670300" y="4251325"/>
            <a:ext cx="9144000" cy="0"/>
          </a:xfrm>
          <a:prstGeom prst="rect">
            <a:avLst/>
          </a:prstGeom>
          <a:noFill/>
          <a:ln w="9525">
            <a:noFill/>
            <a:miter lim="800000"/>
            <a:headEnd/>
            <a:tailEnd/>
          </a:ln>
        </p:spPr>
        <p:txBody>
          <a:bodyPr wrap="none" anchor="ctr">
            <a:spAutoFit/>
          </a:bodyPr>
          <a:lstStyle/>
          <a:p>
            <a:endParaRPr lang="it-IT"/>
          </a:p>
        </p:txBody>
      </p:sp>
      <p:sp>
        <p:nvSpPr>
          <p:cNvPr id="6" name="Rectangle 2"/>
          <p:cNvSpPr txBox="1">
            <a:spLocks noChangeArrowheads="1"/>
          </p:cNvSpPr>
          <p:nvPr/>
        </p:nvSpPr>
        <p:spPr bwMode="auto">
          <a:xfrm>
            <a:off x="270640" y="817460"/>
            <a:ext cx="8679530" cy="5645535"/>
          </a:xfrm>
          <a:prstGeom prst="rect">
            <a:avLst/>
          </a:prstGeom>
          <a:noFill/>
          <a:ln w="12700">
            <a:noFill/>
            <a:miter lim="800000"/>
            <a:headEnd/>
            <a:tailEnd/>
          </a:ln>
        </p:spPr>
        <p:txBody>
          <a:bodyPr lIns="90488" tIns="44450" rIns="90488" bIns="44450"/>
          <a:lstStyle/>
          <a:p>
            <a:pPr indent="-168275">
              <a:lnSpc>
                <a:spcPct val="85000"/>
              </a:lnSpc>
              <a:spcBef>
                <a:spcPct val="30000"/>
              </a:spcBef>
              <a:buClr>
                <a:srgbClr val="0053A5"/>
              </a:buClr>
              <a:buSzPct val="120000"/>
              <a:buFont typeface="Arial" charset="0"/>
              <a:buChar char="-"/>
              <a:defRPr/>
            </a:pPr>
            <a:r>
              <a:rPr lang="en-US" sz="2000" b="1" kern="0" dirty="0" smtClean="0">
                <a:latin typeface="+mn-lt"/>
              </a:rPr>
              <a:t>The appliance</a:t>
            </a:r>
            <a:r>
              <a:rPr lang="en-US" sz="2000" kern="0" dirty="0" smtClean="0">
                <a:latin typeface="+mn-lt"/>
              </a:rPr>
              <a:t>: </a:t>
            </a:r>
            <a:r>
              <a:rPr lang="en-US" sz="2000" dirty="0" smtClean="0">
                <a:latin typeface="+mn-lt"/>
                <a:cs typeface="Arial" charset="0"/>
              </a:rPr>
              <a:t>Local hybrid encoder with a selectable mix of 8 analogue and IP Channels (up to 4 IP </a:t>
            </a:r>
            <a:r>
              <a:rPr lang="en-US" sz="2000" dirty="0" err="1" smtClean="0">
                <a:latin typeface="+mn-lt"/>
                <a:cs typeface="Arial" charset="0"/>
              </a:rPr>
              <a:t>PoE</a:t>
            </a:r>
            <a:r>
              <a:rPr lang="en-US" sz="2000" dirty="0" smtClean="0">
                <a:latin typeface="+mn-lt"/>
                <a:cs typeface="Arial" charset="0"/>
              </a:rPr>
              <a:t> inputs) with </a:t>
            </a:r>
            <a:r>
              <a:rPr lang="en-US" sz="2000" u="sng" dirty="0" smtClean="0">
                <a:latin typeface="+mn-lt"/>
                <a:cs typeface="Arial" charset="0"/>
              </a:rPr>
              <a:t>local storage</a:t>
            </a:r>
            <a:r>
              <a:rPr lang="en-US" sz="2000" dirty="0" smtClean="0">
                <a:latin typeface="+mn-lt"/>
                <a:cs typeface="Arial" charset="0"/>
              </a:rPr>
              <a:t> up to 4TB. </a:t>
            </a:r>
            <a:r>
              <a:rPr lang="en-US" sz="2000" dirty="0" smtClean="0"/>
              <a:t>Access to Live view and </a:t>
            </a:r>
            <a:r>
              <a:rPr lang="en-US" sz="2000" u="sng" dirty="0" smtClean="0"/>
              <a:t>on-site</a:t>
            </a:r>
            <a:r>
              <a:rPr lang="en-US" sz="2000" dirty="0" smtClean="0"/>
              <a:t> recorded video (Search &amp; Playback) over the Internet using a PC, </a:t>
            </a:r>
            <a:r>
              <a:rPr lang="en-US" sz="2000" dirty="0" err="1" smtClean="0"/>
              <a:t>iPhone</a:t>
            </a:r>
            <a:r>
              <a:rPr lang="en-US" sz="2000" dirty="0" smtClean="0"/>
              <a:t> &amp; </a:t>
            </a:r>
            <a:r>
              <a:rPr lang="en-US" sz="2000" dirty="0" err="1" smtClean="0"/>
              <a:t>iPad</a:t>
            </a:r>
            <a:r>
              <a:rPr lang="en-US" sz="2000" dirty="0" smtClean="0"/>
              <a:t> devices</a:t>
            </a:r>
            <a:r>
              <a:rPr lang="en-US" sz="2000" dirty="0" smtClean="0">
                <a:latin typeface="+mn-lt"/>
                <a:cs typeface="Arial" charset="0"/>
              </a:rPr>
              <a:t>. </a:t>
            </a:r>
            <a:endParaRPr lang="en-US" sz="2000" u="sng" dirty="0" smtClean="0">
              <a:latin typeface="+mn-lt"/>
              <a:cs typeface="Arial" charset="0"/>
            </a:endParaRPr>
          </a:p>
          <a:p>
            <a:pPr indent="-168275" eaLnBrk="0" hangingPunct="0">
              <a:lnSpc>
                <a:spcPct val="85000"/>
              </a:lnSpc>
              <a:spcBef>
                <a:spcPct val="30000"/>
              </a:spcBef>
              <a:buClr>
                <a:srgbClr val="0053A5"/>
              </a:buClr>
              <a:buSzPct val="120000"/>
              <a:buFont typeface="Arial" charset="0"/>
              <a:buChar char="-"/>
              <a:defRPr/>
            </a:pPr>
            <a:endParaRPr lang="en-GB" sz="1400" b="1" kern="0" dirty="0" smtClean="0">
              <a:latin typeface="+mn-lt"/>
            </a:endParaRPr>
          </a:p>
          <a:p>
            <a:pPr indent="-168275" eaLnBrk="0" hangingPunct="0">
              <a:lnSpc>
                <a:spcPct val="85000"/>
              </a:lnSpc>
              <a:spcBef>
                <a:spcPct val="30000"/>
              </a:spcBef>
              <a:buClr>
                <a:srgbClr val="0053A5"/>
              </a:buClr>
              <a:buSzPct val="120000"/>
              <a:buFont typeface="Arial" charset="0"/>
              <a:buChar char="-"/>
              <a:defRPr/>
            </a:pPr>
            <a:r>
              <a:rPr lang="en-GB" sz="2000" b="1" kern="0" dirty="0" smtClean="0">
                <a:latin typeface="+mn-lt"/>
              </a:rPr>
              <a:t>Key features:</a:t>
            </a:r>
            <a:endParaRPr lang="en-GB" sz="2000" b="1" kern="0" dirty="0">
              <a:latin typeface="+mn-lt"/>
            </a:endParaRPr>
          </a:p>
          <a:p>
            <a:pPr marL="280988" lvl="1" indent="-166688">
              <a:lnSpc>
                <a:spcPct val="85000"/>
              </a:lnSpc>
              <a:spcBef>
                <a:spcPct val="30000"/>
              </a:spcBef>
              <a:buClr>
                <a:srgbClr val="317023"/>
              </a:buClr>
              <a:buSzPct val="90000"/>
              <a:buFont typeface="Arial" charset="0"/>
              <a:buChar char="-"/>
              <a:defRPr/>
            </a:pPr>
            <a:r>
              <a:rPr lang="en-US" sz="1800" dirty="0" smtClean="0">
                <a:latin typeface="+mn-lt"/>
              </a:rPr>
              <a:t>Easily </a:t>
            </a:r>
            <a:r>
              <a:rPr lang="en-US" sz="1800" b="1" dirty="0">
                <a:latin typeface="+mn-lt"/>
              </a:rPr>
              <a:t>expandable local storage </a:t>
            </a:r>
            <a:r>
              <a:rPr lang="en-US" sz="1800" dirty="0">
                <a:latin typeface="+mn-lt"/>
              </a:rPr>
              <a:t>On-Board (4GB) or USB drives (up to 1TB) or NAS storage (up to 4TB</a:t>
            </a:r>
            <a:r>
              <a:rPr lang="en-US" sz="1800" dirty="0" smtClean="0">
                <a:latin typeface="+mn-lt"/>
              </a:rPr>
              <a:t>). Approved NAS systems list is in the Appendix.</a:t>
            </a:r>
          </a:p>
          <a:p>
            <a:pPr marL="280988" lvl="1" indent="-166688">
              <a:lnSpc>
                <a:spcPct val="85000"/>
              </a:lnSpc>
              <a:spcBef>
                <a:spcPct val="30000"/>
              </a:spcBef>
              <a:buClr>
                <a:srgbClr val="317023"/>
              </a:buClr>
              <a:buSzPct val="90000"/>
              <a:buFont typeface="Arial" charset="0"/>
              <a:buChar char="-"/>
              <a:defRPr/>
            </a:pPr>
            <a:endParaRPr lang="en-US" sz="1800" b="1" dirty="0" smtClean="0">
              <a:latin typeface="+mn-lt"/>
            </a:endParaRPr>
          </a:p>
          <a:p>
            <a:pPr marL="280988" lvl="1" indent="-166688">
              <a:lnSpc>
                <a:spcPct val="85000"/>
              </a:lnSpc>
              <a:spcBef>
                <a:spcPct val="30000"/>
              </a:spcBef>
              <a:buClr>
                <a:srgbClr val="317023"/>
              </a:buClr>
              <a:buSzPct val="90000"/>
              <a:buFont typeface="Arial" charset="0"/>
              <a:buChar char="-"/>
              <a:defRPr/>
            </a:pPr>
            <a:r>
              <a:rPr lang="en-US" sz="1800" b="1" dirty="0" smtClean="0">
                <a:latin typeface="+mn-lt"/>
              </a:rPr>
              <a:t>IP Cameras Supported</a:t>
            </a:r>
            <a:r>
              <a:rPr lang="en-US" sz="1800" dirty="0" smtClean="0">
                <a:latin typeface="+mn-lt"/>
              </a:rPr>
              <a:t>:</a:t>
            </a:r>
          </a:p>
          <a:p>
            <a:pPr lvl="1"/>
            <a:r>
              <a:rPr lang="en-US" sz="1600" dirty="0" smtClean="0">
                <a:latin typeface="+mn-lt"/>
              </a:rPr>
              <a:t>HCD554IPX (HCS554IPX) and HD4DIPX  		(EQUIP)</a:t>
            </a:r>
            <a:endParaRPr lang="it-IT" sz="1600" dirty="0" smtClean="0">
              <a:latin typeface="+mn-lt"/>
            </a:endParaRPr>
          </a:p>
          <a:p>
            <a:pPr lvl="1"/>
            <a:r>
              <a:rPr lang="en-US" sz="1600" dirty="0" smtClean="0">
                <a:latin typeface="+mn-lt"/>
              </a:rPr>
              <a:t>HD3MDIPX and HD4MDIPX 			(720p)</a:t>
            </a:r>
            <a:endParaRPr lang="it-IT" sz="1600" dirty="0" smtClean="0">
              <a:latin typeface="+mn-lt"/>
            </a:endParaRPr>
          </a:p>
          <a:p>
            <a:pPr lvl="1"/>
            <a:r>
              <a:rPr lang="en-US" sz="1600" dirty="0" smtClean="0">
                <a:latin typeface="+mn-lt"/>
              </a:rPr>
              <a:t>HCD5MIHX, HD3MDIHX and HD4MDIHX 		(720p H.264)</a:t>
            </a:r>
            <a:endParaRPr lang="it-IT" sz="1600" dirty="0" smtClean="0">
              <a:latin typeface="+mn-lt"/>
            </a:endParaRPr>
          </a:p>
          <a:p>
            <a:pPr lvl="1"/>
            <a:r>
              <a:rPr lang="en-US" sz="1600" dirty="0" smtClean="0">
                <a:latin typeface="+mn-lt"/>
              </a:rPr>
              <a:t>HD44IPX, HD451PX, HD54IPX and HD55IPX	(Performance range)</a:t>
            </a:r>
            <a:endParaRPr lang="en-US" sz="1800" dirty="0" smtClean="0">
              <a:latin typeface="+mn-lt"/>
            </a:endParaRPr>
          </a:p>
          <a:p>
            <a:pPr marL="280988" lvl="1" indent="-166688">
              <a:lnSpc>
                <a:spcPct val="85000"/>
              </a:lnSpc>
              <a:spcBef>
                <a:spcPct val="30000"/>
              </a:spcBef>
              <a:buClr>
                <a:srgbClr val="317023"/>
              </a:buClr>
              <a:buSzPct val="90000"/>
              <a:buFont typeface="Arial" charset="0"/>
              <a:buChar char="-"/>
              <a:defRPr/>
            </a:pPr>
            <a:endParaRPr lang="en-US" sz="1800" b="1" dirty="0" smtClean="0">
              <a:latin typeface="+mn-lt"/>
            </a:endParaRPr>
          </a:p>
          <a:p>
            <a:pPr marL="280988" lvl="1" indent="-166688">
              <a:lnSpc>
                <a:spcPct val="85000"/>
              </a:lnSpc>
              <a:spcBef>
                <a:spcPct val="30000"/>
              </a:spcBef>
              <a:buClr>
                <a:srgbClr val="317023"/>
              </a:buClr>
              <a:buSzPct val="90000"/>
              <a:buFont typeface="Arial" charset="0"/>
              <a:buChar char="-"/>
              <a:defRPr/>
            </a:pPr>
            <a:r>
              <a:rPr lang="en-US" sz="1800" b="1" dirty="0" smtClean="0">
                <a:latin typeface="+mn-lt"/>
              </a:rPr>
              <a:t>No software to purchase, install or maintain: </a:t>
            </a:r>
          </a:p>
          <a:p>
            <a:pPr marL="738188" lvl="2" indent="-166688">
              <a:lnSpc>
                <a:spcPct val="85000"/>
              </a:lnSpc>
              <a:spcBef>
                <a:spcPct val="30000"/>
              </a:spcBef>
              <a:buClr>
                <a:srgbClr val="317023"/>
              </a:buClr>
              <a:buSzPct val="90000"/>
              <a:buFont typeface="Arial" charset="0"/>
              <a:buChar char="-"/>
              <a:defRPr/>
            </a:pPr>
            <a:r>
              <a:rPr lang="en-US" sz="1800" dirty="0" smtClean="0">
                <a:latin typeface="+mn-lt"/>
              </a:rPr>
              <a:t>Web-based software interface and MAXPRO Mobile for </a:t>
            </a:r>
            <a:r>
              <a:rPr lang="en-US" sz="1800" dirty="0" err="1" smtClean="0">
                <a:latin typeface="+mn-lt"/>
              </a:rPr>
              <a:t>iPhone</a:t>
            </a:r>
            <a:r>
              <a:rPr lang="en-US" sz="1800" dirty="0" smtClean="0">
                <a:latin typeface="+mn-lt"/>
              </a:rPr>
              <a:t> and </a:t>
            </a:r>
            <a:r>
              <a:rPr lang="en-US" sz="1800" dirty="0" err="1" smtClean="0">
                <a:latin typeface="+mn-lt"/>
              </a:rPr>
              <a:t>iPad</a:t>
            </a:r>
            <a:r>
              <a:rPr lang="en-US" sz="1800" dirty="0" smtClean="0">
                <a:latin typeface="+mn-lt"/>
              </a:rPr>
              <a:t>.</a:t>
            </a:r>
          </a:p>
          <a:p>
            <a:pPr marL="738188" lvl="2" indent="-166688">
              <a:lnSpc>
                <a:spcPct val="85000"/>
              </a:lnSpc>
              <a:spcBef>
                <a:spcPct val="30000"/>
              </a:spcBef>
              <a:buClr>
                <a:srgbClr val="317023"/>
              </a:buClr>
              <a:buSzPct val="90000"/>
              <a:buFont typeface="Arial" charset="0"/>
              <a:buChar char="-"/>
              <a:defRPr/>
            </a:pPr>
            <a:r>
              <a:rPr lang="en-US" sz="1800" dirty="0" smtClean="0">
                <a:latin typeface="+mn-lt"/>
              </a:rPr>
              <a:t> Hosting server that allows customers to access their video (Live and Playback) anytime, anywhere there is an internet connection with multi-view and multi-site video display from a single login.</a:t>
            </a:r>
          </a:p>
        </p:txBody>
      </p:sp>
      <p:sp>
        <p:nvSpPr>
          <p:cNvPr id="9" name="Rectangle 7"/>
          <p:cNvSpPr>
            <a:spLocks noGrp="1" noChangeArrowheads="1"/>
          </p:cNvSpPr>
          <p:nvPr>
            <p:ph type="title"/>
          </p:nvPr>
        </p:nvSpPr>
        <p:spPr>
          <a:xfrm>
            <a:off x="685800" y="202980"/>
            <a:ext cx="7772400" cy="658812"/>
          </a:xfrm>
        </p:spPr>
        <p:txBody>
          <a:bodyPr/>
          <a:lstStyle/>
          <a:p>
            <a:r>
              <a:rPr lang="en-GB" sz="2800" dirty="0" err="1" smtClean="0"/>
              <a:t>MaxproCloud</a:t>
            </a:r>
            <a:r>
              <a:rPr lang="en-GB" sz="2800" dirty="0" smtClean="0"/>
              <a:t> Appliance:</a:t>
            </a:r>
            <a:r>
              <a:rPr lang="en-GB" dirty="0" smtClean="0"/>
              <a:t> </a:t>
            </a:r>
            <a:r>
              <a:rPr lang="en-GB" sz="2800" dirty="0" smtClean="0"/>
              <a:t>HRRH8X – Phase1</a:t>
            </a:r>
            <a:endParaRPr lang="en-GB"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MaxPRO WEB back view.jpg"/>
          <p:cNvPicPr>
            <a:picLocks noChangeAspect="1"/>
          </p:cNvPicPr>
          <p:nvPr/>
        </p:nvPicPr>
        <p:blipFill>
          <a:blip r:embed="rId2" cstate="print"/>
          <a:srcRect/>
          <a:stretch>
            <a:fillRect/>
          </a:stretch>
        </p:blipFill>
        <p:spPr bwMode="auto">
          <a:xfrm>
            <a:off x="381000" y="4642195"/>
            <a:ext cx="8507413" cy="1133475"/>
          </a:xfrm>
          <a:prstGeom prst="rect">
            <a:avLst/>
          </a:prstGeom>
          <a:noFill/>
          <a:ln w="9525">
            <a:noFill/>
            <a:miter lim="800000"/>
            <a:headEnd/>
            <a:tailEnd/>
          </a:ln>
        </p:spPr>
      </p:pic>
      <p:pic>
        <p:nvPicPr>
          <p:cNvPr id="16387" name="Picture 26" descr="RVU.jpg"/>
          <p:cNvPicPr>
            <a:picLocks noChangeAspect="1"/>
          </p:cNvPicPr>
          <p:nvPr/>
        </p:nvPicPr>
        <p:blipFill>
          <a:blip r:embed="rId3" cstate="print"/>
          <a:srcRect/>
          <a:stretch>
            <a:fillRect/>
          </a:stretch>
        </p:blipFill>
        <p:spPr bwMode="auto">
          <a:xfrm>
            <a:off x="457200" y="1217957"/>
            <a:ext cx="8256588" cy="2965450"/>
          </a:xfrm>
          <a:prstGeom prst="rect">
            <a:avLst/>
          </a:prstGeom>
          <a:noFill/>
          <a:ln w="9525">
            <a:noFill/>
            <a:miter lim="800000"/>
            <a:headEnd/>
            <a:tailEnd/>
          </a:ln>
        </p:spPr>
      </p:pic>
      <p:sp>
        <p:nvSpPr>
          <p:cNvPr id="13" name="Rounded Rectangular Callout 12"/>
          <p:cNvSpPr/>
          <p:nvPr/>
        </p:nvSpPr>
        <p:spPr bwMode="auto">
          <a:xfrm>
            <a:off x="990600" y="1217957"/>
            <a:ext cx="990600" cy="500063"/>
          </a:xfrm>
          <a:prstGeom prst="wedgeRoundRectCallout">
            <a:avLst>
              <a:gd name="adj1" fmla="val 27200"/>
              <a:gd name="adj2" fmla="val 150540"/>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dirty="0">
                <a:ln>
                  <a:prstDash val="solid"/>
                </a:ln>
                <a:effectLst>
                  <a:outerShdw blurRad="88000" dist="50800" dir="5040000" algn="tl">
                    <a:schemeClr val="accent4">
                      <a:tint val="80000"/>
                      <a:satMod val="250000"/>
                      <a:alpha val="45000"/>
                    </a:schemeClr>
                  </a:outerShdw>
                </a:effectLst>
                <a:cs typeface="Arial" pitchFamily="34" charset="0"/>
              </a:rPr>
              <a:t>Power LED Bar</a:t>
            </a:r>
          </a:p>
        </p:txBody>
      </p:sp>
      <p:sp>
        <p:nvSpPr>
          <p:cNvPr id="15" name="Rounded Rectangular Callout 14"/>
          <p:cNvSpPr/>
          <p:nvPr/>
        </p:nvSpPr>
        <p:spPr bwMode="auto">
          <a:xfrm>
            <a:off x="457200" y="2818157"/>
            <a:ext cx="1000125" cy="511175"/>
          </a:xfrm>
          <a:prstGeom prst="wedgeRoundRectCallout">
            <a:avLst>
              <a:gd name="adj1" fmla="val 107315"/>
              <a:gd name="adj2" fmla="val -78394"/>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buFont typeface="Times New Roman" pitchFamily="16" charset="0"/>
              <a:buNone/>
              <a:defRPr/>
            </a:pPr>
            <a:r>
              <a:rPr lang="en-US" sz="1200" dirty="0">
                <a:ln>
                  <a:prstDash val="solid"/>
                </a:ln>
                <a:effectLst>
                  <a:outerShdw blurRad="88000" dist="50800" dir="5040000" algn="tl">
                    <a:schemeClr val="accent4">
                      <a:tint val="80000"/>
                      <a:satMod val="250000"/>
                      <a:alpha val="45000"/>
                    </a:schemeClr>
                  </a:outerShdw>
                </a:effectLst>
                <a:cs typeface="Arial" pitchFamily="34" charset="0"/>
              </a:rPr>
              <a:t>Sleek 1U Design</a:t>
            </a:r>
          </a:p>
        </p:txBody>
      </p:sp>
      <p:sp>
        <p:nvSpPr>
          <p:cNvPr id="17" name="Rounded Rectangular Callout 16"/>
          <p:cNvSpPr/>
          <p:nvPr/>
        </p:nvSpPr>
        <p:spPr bwMode="auto">
          <a:xfrm>
            <a:off x="6248400" y="1827557"/>
            <a:ext cx="1285875" cy="500063"/>
          </a:xfrm>
          <a:prstGeom prst="wedgeRoundRectCallout">
            <a:avLst>
              <a:gd name="adj1" fmla="val -121132"/>
              <a:gd name="adj2" fmla="val 173408"/>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dirty="0">
                <a:ln>
                  <a:prstDash val="solid"/>
                </a:ln>
                <a:effectLst>
                  <a:outerShdw blurRad="88000" dist="50800" dir="5040000" algn="tl">
                    <a:schemeClr val="accent4">
                      <a:tint val="80000"/>
                      <a:satMod val="250000"/>
                      <a:alpha val="45000"/>
                    </a:schemeClr>
                  </a:outerShdw>
                </a:effectLst>
                <a:cs typeface="Arial" pitchFamily="34" charset="0"/>
              </a:rPr>
              <a:t>USB 2.0 </a:t>
            </a:r>
          </a:p>
          <a:p>
            <a:pPr algn="ctr">
              <a:defRPr/>
            </a:pPr>
            <a:r>
              <a:rPr lang="en-US" sz="1200" dirty="0">
                <a:ln>
                  <a:prstDash val="solid"/>
                </a:ln>
                <a:effectLst>
                  <a:outerShdw blurRad="88000" dist="50800" dir="5040000" algn="tl">
                    <a:schemeClr val="accent4">
                      <a:tint val="80000"/>
                      <a:satMod val="250000"/>
                      <a:alpha val="45000"/>
                    </a:schemeClr>
                  </a:outerShdw>
                </a:effectLst>
                <a:cs typeface="Arial" pitchFamily="34" charset="0"/>
              </a:rPr>
              <a:t>Connection</a:t>
            </a:r>
          </a:p>
        </p:txBody>
      </p:sp>
      <p:sp>
        <p:nvSpPr>
          <p:cNvPr id="18" name="Rounded Rectangular Callout 17"/>
          <p:cNvSpPr>
            <a:spLocks noChangeArrowheads="1"/>
          </p:cNvSpPr>
          <p:nvPr/>
        </p:nvSpPr>
        <p:spPr bwMode="auto">
          <a:xfrm>
            <a:off x="2819400" y="1217957"/>
            <a:ext cx="2214563" cy="714375"/>
          </a:xfrm>
          <a:prstGeom prst="wedgeRoundRectCallout">
            <a:avLst>
              <a:gd name="adj1" fmla="val -22908"/>
              <a:gd name="adj2" fmla="val 133908"/>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buFont typeface="Times New Roman" pitchFamily="18" charset="0"/>
              <a:buNone/>
              <a:defRPr/>
            </a:pPr>
            <a:r>
              <a:rPr lang="en-US" sz="1200" dirty="0">
                <a:ln>
                  <a:prstDash val="solid"/>
                </a:ln>
                <a:effectLst>
                  <a:outerShdw blurRad="88000" dist="50800" dir="5040000" algn="tl">
                    <a:schemeClr val="accent4">
                      <a:tint val="80000"/>
                      <a:satMod val="250000"/>
                      <a:alpha val="45000"/>
                    </a:schemeClr>
                  </a:outerShdw>
                </a:effectLst>
                <a:cs typeface="Arial" pitchFamily="34" charset="0"/>
              </a:rPr>
              <a:t>8 Channel LEDs Showing Channel Status/ Alarm/Network </a:t>
            </a:r>
          </a:p>
        </p:txBody>
      </p:sp>
      <p:sp>
        <p:nvSpPr>
          <p:cNvPr id="21" name="Rounded Rectangular Callout 20"/>
          <p:cNvSpPr/>
          <p:nvPr/>
        </p:nvSpPr>
        <p:spPr bwMode="auto">
          <a:xfrm>
            <a:off x="7072313" y="3956395"/>
            <a:ext cx="1285875" cy="425450"/>
          </a:xfrm>
          <a:prstGeom prst="wedgeRoundRectCallout">
            <a:avLst>
              <a:gd name="adj1" fmla="val -27266"/>
              <a:gd name="adj2" fmla="val 213599"/>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buFont typeface="Times New Roman" pitchFamily="18" charset="0"/>
              <a:buNone/>
              <a:defRPr/>
            </a:pPr>
            <a:r>
              <a:rPr lang="en-US" sz="1200" dirty="0">
                <a:ln>
                  <a:prstDash val="solid"/>
                </a:ln>
                <a:effectLst>
                  <a:outerShdw blurRad="88000" dist="50800" dir="5040000" algn="tl">
                    <a:schemeClr val="accent4">
                      <a:tint val="80000"/>
                      <a:satMod val="250000"/>
                      <a:alpha val="45000"/>
                    </a:schemeClr>
                  </a:outerShdw>
                </a:effectLst>
                <a:cs typeface="Arial" pitchFamily="34" charset="0"/>
              </a:rPr>
              <a:t>4  RJ45 </a:t>
            </a:r>
            <a:r>
              <a:rPr lang="en-US" sz="1200" dirty="0" err="1">
                <a:ln>
                  <a:prstDash val="solid"/>
                </a:ln>
                <a:effectLst>
                  <a:outerShdw blurRad="88000" dist="50800" dir="5040000" algn="tl">
                    <a:schemeClr val="accent4">
                      <a:tint val="80000"/>
                      <a:satMod val="250000"/>
                      <a:alpha val="45000"/>
                    </a:schemeClr>
                  </a:outerShdw>
                </a:effectLst>
                <a:cs typeface="Arial" pitchFamily="34" charset="0"/>
              </a:rPr>
              <a:t>PoE</a:t>
            </a:r>
            <a:r>
              <a:rPr lang="en-US" sz="1200" dirty="0">
                <a:ln>
                  <a:prstDash val="solid"/>
                </a:ln>
                <a:effectLst>
                  <a:outerShdw blurRad="88000" dist="50800" dir="5040000" algn="tl">
                    <a:schemeClr val="accent4">
                      <a:tint val="80000"/>
                      <a:satMod val="250000"/>
                      <a:alpha val="45000"/>
                    </a:schemeClr>
                  </a:outerShdw>
                </a:effectLst>
                <a:cs typeface="Arial" pitchFamily="34" charset="0"/>
              </a:rPr>
              <a:t> IP connections</a:t>
            </a:r>
          </a:p>
        </p:txBody>
      </p:sp>
      <p:sp>
        <p:nvSpPr>
          <p:cNvPr id="22" name="Rounded Rectangular Callout 21"/>
          <p:cNvSpPr/>
          <p:nvPr/>
        </p:nvSpPr>
        <p:spPr bwMode="auto">
          <a:xfrm>
            <a:off x="1066800" y="5785195"/>
            <a:ext cx="1857375" cy="485775"/>
          </a:xfrm>
          <a:prstGeom prst="wedgeRoundRectCallout">
            <a:avLst>
              <a:gd name="adj1" fmla="val -5494"/>
              <a:gd name="adj2" fmla="val -162186"/>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dirty="0">
                <a:ln>
                  <a:prstDash val="solid"/>
                </a:ln>
                <a:effectLst>
                  <a:outerShdw blurRad="88000" dist="50800" dir="5040000" algn="tl">
                    <a:schemeClr val="accent4">
                      <a:tint val="80000"/>
                      <a:satMod val="250000"/>
                      <a:alpha val="45000"/>
                    </a:schemeClr>
                  </a:outerShdw>
                </a:effectLst>
                <a:cs typeface="Arial" pitchFamily="34" charset="0"/>
              </a:rPr>
              <a:t>8 Analog BNC I/P</a:t>
            </a:r>
          </a:p>
        </p:txBody>
      </p:sp>
      <p:sp>
        <p:nvSpPr>
          <p:cNvPr id="23" name="Rounded Rectangular Callout 22"/>
          <p:cNvSpPr/>
          <p:nvPr/>
        </p:nvSpPr>
        <p:spPr bwMode="auto">
          <a:xfrm>
            <a:off x="8053388" y="5842345"/>
            <a:ext cx="785812" cy="428625"/>
          </a:xfrm>
          <a:prstGeom prst="wedgeRoundRectCallout">
            <a:avLst>
              <a:gd name="adj1" fmla="val -25174"/>
              <a:gd name="adj2" fmla="val -186313"/>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buFont typeface="Times New Roman" pitchFamily="16" charset="0"/>
              <a:buNone/>
              <a:defRPr/>
            </a:pPr>
            <a:r>
              <a:rPr lang="en-US" sz="1200" dirty="0">
                <a:ln>
                  <a:prstDash val="solid"/>
                </a:ln>
                <a:effectLst>
                  <a:outerShdw blurRad="88000" dist="50800" dir="5040000" algn="tl">
                    <a:schemeClr val="accent4">
                      <a:tint val="80000"/>
                      <a:satMod val="250000"/>
                      <a:alpha val="45000"/>
                    </a:schemeClr>
                  </a:outerShdw>
                </a:effectLst>
                <a:cs typeface="Arial" pitchFamily="34" charset="0"/>
              </a:rPr>
              <a:t>48V Power</a:t>
            </a:r>
          </a:p>
        </p:txBody>
      </p:sp>
      <p:sp>
        <p:nvSpPr>
          <p:cNvPr id="24" name="Rounded Rectangular Callout 23"/>
          <p:cNvSpPr/>
          <p:nvPr/>
        </p:nvSpPr>
        <p:spPr bwMode="auto">
          <a:xfrm>
            <a:off x="5834063" y="5747095"/>
            <a:ext cx="1557337" cy="523875"/>
          </a:xfrm>
          <a:prstGeom prst="wedgeRoundRectCallout">
            <a:avLst>
              <a:gd name="adj1" fmla="val -22875"/>
              <a:gd name="adj2" fmla="val -142488"/>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dirty="0">
                <a:ln>
                  <a:prstDash val="solid"/>
                </a:ln>
                <a:effectLst>
                  <a:outerShdw blurRad="88000" dist="50800" dir="5040000" algn="tl">
                    <a:schemeClr val="accent4">
                      <a:tint val="80000"/>
                      <a:satMod val="250000"/>
                      <a:alpha val="45000"/>
                    </a:schemeClr>
                  </a:outerShdw>
                </a:effectLst>
                <a:cs typeface="Arial" pitchFamily="34" charset="0"/>
              </a:rPr>
              <a:t>2  RJ45 Network Ports</a:t>
            </a:r>
          </a:p>
        </p:txBody>
      </p:sp>
      <p:sp>
        <p:nvSpPr>
          <p:cNvPr id="25" name="Rounded Rectangular Callout 24"/>
          <p:cNvSpPr/>
          <p:nvPr/>
        </p:nvSpPr>
        <p:spPr bwMode="auto">
          <a:xfrm>
            <a:off x="5286375" y="3956395"/>
            <a:ext cx="785813" cy="425450"/>
          </a:xfrm>
          <a:prstGeom prst="wedgeRoundRectCallout">
            <a:avLst>
              <a:gd name="adj1" fmla="val -6487"/>
              <a:gd name="adj2" fmla="val 208702"/>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dirty="0">
                <a:ln>
                  <a:prstDash val="solid"/>
                </a:ln>
                <a:effectLst>
                  <a:outerShdw blurRad="88000" dist="50800" dir="5040000" algn="tl">
                    <a:schemeClr val="accent4">
                      <a:tint val="80000"/>
                      <a:satMod val="250000"/>
                      <a:alpha val="45000"/>
                    </a:schemeClr>
                  </a:outerShdw>
                </a:effectLst>
                <a:cs typeface="Arial" pitchFamily="34" charset="0"/>
              </a:rPr>
              <a:t>RS232</a:t>
            </a:r>
          </a:p>
          <a:p>
            <a:pPr algn="ctr">
              <a:defRPr/>
            </a:pPr>
            <a:r>
              <a:rPr lang="en-US" sz="1200" dirty="0">
                <a:ln>
                  <a:prstDash val="solid"/>
                </a:ln>
                <a:effectLst>
                  <a:outerShdw blurRad="88000" dist="50800" dir="5040000" algn="tl">
                    <a:schemeClr val="accent4">
                      <a:tint val="80000"/>
                      <a:satMod val="250000"/>
                      <a:alpha val="45000"/>
                    </a:schemeClr>
                  </a:outerShdw>
                </a:effectLst>
                <a:cs typeface="Arial" pitchFamily="34" charset="0"/>
              </a:rPr>
              <a:t>Port</a:t>
            </a:r>
          </a:p>
        </p:txBody>
      </p:sp>
      <p:sp>
        <p:nvSpPr>
          <p:cNvPr id="26" name="Rounded Rectangular Callout 25"/>
          <p:cNvSpPr/>
          <p:nvPr/>
        </p:nvSpPr>
        <p:spPr bwMode="auto">
          <a:xfrm>
            <a:off x="3429000" y="5747095"/>
            <a:ext cx="1071563" cy="523875"/>
          </a:xfrm>
          <a:prstGeom prst="wedgeRoundRectCallout">
            <a:avLst>
              <a:gd name="adj1" fmla="val 10889"/>
              <a:gd name="adj2" fmla="val -155604"/>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buFont typeface="Times New Roman" pitchFamily="18" charset="0"/>
              <a:buNone/>
              <a:defRPr/>
            </a:pPr>
            <a:r>
              <a:rPr lang="en-US" sz="1200" dirty="0">
                <a:ln>
                  <a:prstDash val="solid"/>
                </a:ln>
                <a:effectLst>
                  <a:outerShdw blurRad="88000" dist="50800" dir="5040000" algn="tl">
                    <a:schemeClr val="accent4">
                      <a:tint val="80000"/>
                      <a:satMod val="250000"/>
                      <a:alpha val="45000"/>
                    </a:schemeClr>
                  </a:outerShdw>
                </a:effectLst>
                <a:cs typeface="Arial" pitchFamily="34" charset="0"/>
              </a:rPr>
              <a:t>Audio In/Out</a:t>
            </a:r>
          </a:p>
        </p:txBody>
      </p:sp>
      <p:sp>
        <p:nvSpPr>
          <p:cNvPr id="19" name="Rounded Rectangular Callout 18"/>
          <p:cNvSpPr/>
          <p:nvPr/>
        </p:nvSpPr>
        <p:spPr bwMode="auto">
          <a:xfrm>
            <a:off x="4191000" y="3956395"/>
            <a:ext cx="785813" cy="425450"/>
          </a:xfrm>
          <a:prstGeom prst="wedgeRoundRectCallout">
            <a:avLst>
              <a:gd name="adj1" fmla="val -12952"/>
              <a:gd name="adj2" fmla="val 163926"/>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buFont typeface="Times New Roman" pitchFamily="16" charset="0"/>
              <a:buNone/>
              <a:defRPr/>
            </a:pPr>
            <a:r>
              <a:rPr lang="en-US" sz="1200" dirty="0">
                <a:ln>
                  <a:prstDash val="solid"/>
                </a:ln>
                <a:effectLst>
                  <a:outerShdw blurRad="88000" dist="50800" dir="5040000" algn="tl">
                    <a:schemeClr val="accent4">
                      <a:tint val="80000"/>
                      <a:satMod val="250000"/>
                      <a:alpha val="45000"/>
                    </a:schemeClr>
                  </a:outerShdw>
                </a:effectLst>
                <a:cs typeface="Arial" pitchFamily="34" charset="0"/>
              </a:rPr>
              <a:t>Alarm IP/OP</a:t>
            </a:r>
          </a:p>
        </p:txBody>
      </p:sp>
      <p:sp>
        <p:nvSpPr>
          <p:cNvPr id="16" name="Rounded Rectangular Callout 15"/>
          <p:cNvSpPr/>
          <p:nvPr/>
        </p:nvSpPr>
        <p:spPr bwMode="auto">
          <a:xfrm>
            <a:off x="685800" y="3956395"/>
            <a:ext cx="1371600" cy="425450"/>
          </a:xfrm>
          <a:prstGeom prst="wedgeRoundRectCallout">
            <a:avLst>
              <a:gd name="adj1" fmla="val -24717"/>
              <a:gd name="adj2" fmla="val 226613"/>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a:buFont typeface="Times New Roman" pitchFamily="16" charset="0"/>
              <a:buNone/>
              <a:defRPr/>
            </a:pPr>
            <a:r>
              <a:rPr lang="en-US" sz="1200" dirty="0">
                <a:ln>
                  <a:prstDash val="solid"/>
                </a:ln>
                <a:effectLst>
                  <a:outerShdw blurRad="88000" dist="50800" dir="5040000" algn="tl">
                    <a:schemeClr val="accent4">
                      <a:tint val="80000"/>
                      <a:satMod val="250000"/>
                      <a:alpha val="45000"/>
                    </a:schemeClr>
                  </a:outerShdw>
                </a:effectLst>
                <a:cs typeface="Arial" pitchFamily="34" charset="0"/>
              </a:rPr>
              <a:t>Local Video</a:t>
            </a:r>
          </a:p>
          <a:p>
            <a:pPr algn="ctr">
              <a:buFont typeface="Times New Roman" pitchFamily="16" charset="0"/>
              <a:buNone/>
              <a:defRPr/>
            </a:pPr>
            <a:r>
              <a:rPr lang="en-US" sz="1200" dirty="0">
                <a:ln>
                  <a:prstDash val="solid"/>
                </a:ln>
                <a:effectLst>
                  <a:outerShdw blurRad="88000" dist="50800" dir="5040000" algn="tl">
                    <a:schemeClr val="accent4">
                      <a:tint val="80000"/>
                      <a:satMod val="250000"/>
                      <a:alpha val="45000"/>
                    </a:schemeClr>
                  </a:outerShdw>
                </a:effectLst>
                <a:cs typeface="Arial" pitchFamily="34" charset="0"/>
              </a:rPr>
              <a:t>Monitor Output</a:t>
            </a:r>
          </a:p>
        </p:txBody>
      </p:sp>
      <p:sp>
        <p:nvSpPr>
          <p:cNvPr id="27" name="Title 1"/>
          <p:cNvSpPr>
            <a:spLocks noGrp="1"/>
          </p:cNvSpPr>
          <p:nvPr>
            <p:ph type="title"/>
          </p:nvPr>
        </p:nvSpPr>
        <p:spPr>
          <a:xfrm>
            <a:off x="685800" y="241385"/>
            <a:ext cx="7772400" cy="658812"/>
          </a:xfrm>
        </p:spPr>
        <p:txBody>
          <a:bodyPr/>
          <a:lstStyle/>
          <a:p>
            <a:r>
              <a:rPr lang="en-US" sz="2800" dirty="0" smtClean="0"/>
              <a:t>MAXPRO Cloud: the Appliance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241385"/>
            <a:ext cx="7997825" cy="468313"/>
          </a:xfrm>
        </p:spPr>
        <p:txBody>
          <a:bodyPr/>
          <a:lstStyle/>
          <a:p>
            <a:r>
              <a:rPr lang="en-US" sz="2800" dirty="0" err="1" smtClean="0"/>
              <a:t>Maxpro</a:t>
            </a:r>
            <a:r>
              <a:rPr lang="en-US" sz="2800" dirty="0" smtClean="0"/>
              <a:t> Cloud: System Diagram – Phase 1</a:t>
            </a:r>
          </a:p>
        </p:txBody>
      </p:sp>
      <p:pic>
        <p:nvPicPr>
          <p:cNvPr id="2050" name="Picture 2"/>
          <p:cNvPicPr>
            <a:picLocks noChangeAspect="1" noChangeArrowheads="1"/>
          </p:cNvPicPr>
          <p:nvPr/>
        </p:nvPicPr>
        <p:blipFill>
          <a:blip r:embed="rId2" cstate="print"/>
          <a:srcRect/>
          <a:stretch>
            <a:fillRect/>
          </a:stretch>
        </p:blipFill>
        <p:spPr bwMode="auto">
          <a:xfrm>
            <a:off x="43877" y="817460"/>
            <a:ext cx="4912173" cy="5636558"/>
          </a:xfrm>
          <a:prstGeom prst="rect">
            <a:avLst/>
          </a:prstGeom>
          <a:noFill/>
          <a:ln w="9525">
            <a:noFill/>
            <a:miter lim="800000"/>
            <a:headEnd/>
            <a:tailEnd/>
          </a:ln>
        </p:spPr>
      </p:pic>
      <p:sp>
        <p:nvSpPr>
          <p:cNvPr id="5" name="Rectangle 4"/>
          <p:cNvSpPr/>
          <p:nvPr/>
        </p:nvSpPr>
        <p:spPr>
          <a:xfrm>
            <a:off x="4996539" y="855865"/>
            <a:ext cx="4016830" cy="5416868"/>
          </a:xfrm>
          <a:prstGeom prst="rect">
            <a:avLst/>
          </a:prstGeom>
        </p:spPr>
        <p:txBody>
          <a:bodyPr wrap="square">
            <a:spAutoFit/>
          </a:bodyPr>
          <a:lstStyle/>
          <a:p>
            <a:pPr>
              <a:buFont typeface="Arial" pitchFamily="34" charset="0"/>
              <a:buChar char="•"/>
            </a:pPr>
            <a:r>
              <a:rPr lang="en-US" sz="1600" b="1" dirty="0" smtClean="0">
                <a:latin typeface="+mn-lt"/>
              </a:rPr>
              <a:t> View from anywhere and at anytime via standard </a:t>
            </a:r>
            <a:r>
              <a:rPr lang="it-IT" sz="1600" b="1" dirty="0" smtClean="0">
                <a:latin typeface="+mn-lt"/>
              </a:rPr>
              <a:t>web browser:</a:t>
            </a:r>
          </a:p>
          <a:p>
            <a:pPr lvl="1">
              <a:buFont typeface="Arial" pitchFamily="34" charset="0"/>
              <a:buChar char="•"/>
            </a:pPr>
            <a:r>
              <a:rPr lang="en-US" sz="1600" dirty="0" smtClean="0">
                <a:latin typeface="+mn-lt"/>
              </a:rPr>
              <a:t> Display and access multiple sites automatically based on user privilege</a:t>
            </a:r>
          </a:p>
          <a:p>
            <a:pPr lvl="1">
              <a:buFont typeface="Arial" pitchFamily="34" charset="0"/>
              <a:buChar char="•"/>
            </a:pPr>
            <a:r>
              <a:rPr lang="en-US" sz="1600" dirty="0" smtClean="0">
                <a:latin typeface="+mn-lt"/>
              </a:rPr>
              <a:t> Drag and drop cameras into </a:t>
            </a:r>
            <a:r>
              <a:rPr lang="it-IT" sz="1600" dirty="0" smtClean="0">
                <a:latin typeface="+mn-lt"/>
              </a:rPr>
              <a:t>viewing windows</a:t>
            </a:r>
          </a:p>
          <a:p>
            <a:pPr lvl="1">
              <a:buFont typeface="Arial" pitchFamily="34" charset="0"/>
              <a:buChar char="•"/>
            </a:pPr>
            <a:r>
              <a:rPr lang="en-US" sz="1600" dirty="0" smtClean="0">
                <a:latin typeface="+mn-lt"/>
              </a:rPr>
              <a:t> View live video display a single camera or quad view with different </a:t>
            </a:r>
            <a:r>
              <a:rPr lang="it-IT" sz="1600" dirty="0" smtClean="0">
                <a:latin typeface="+mn-lt"/>
              </a:rPr>
              <a:t>salvos</a:t>
            </a:r>
          </a:p>
          <a:p>
            <a:pPr lvl="1">
              <a:buFont typeface="Arial" pitchFamily="34" charset="0"/>
              <a:buChar char="•"/>
            </a:pPr>
            <a:endParaRPr lang="it-IT" sz="1000" dirty="0" smtClean="0">
              <a:latin typeface="+mn-lt"/>
            </a:endParaRPr>
          </a:p>
          <a:p>
            <a:pPr>
              <a:buFont typeface="Arial" pitchFamily="34" charset="0"/>
              <a:buChar char="•"/>
            </a:pPr>
            <a:r>
              <a:rPr lang="it-IT" sz="1600" dirty="0" smtClean="0">
                <a:latin typeface="+mn-lt"/>
              </a:rPr>
              <a:t> Easy one-click search/review of recorded events/clips</a:t>
            </a:r>
          </a:p>
          <a:p>
            <a:pPr>
              <a:buFont typeface="Arial" pitchFamily="34" charset="0"/>
              <a:buChar char="•"/>
            </a:pPr>
            <a:r>
              <a:rPr lang="en-US" sz="1600" dirty="0" smtClean="0">
                <a:latin typeface="+mn-lt"/>
              </a:rPr>
              <a:t> Easy local capture and export of </a:t>
            </a:r>
            <a:r>
              <a:rPr lang="it-IT" sz="1600" dirty="0" smtClean="0">
                <a:latin typeface="+mn-lt"/>
              </a:rPr>
              <a:t>snapshots and video clips</a:t>
            </a:r>
          </a:p>
          <a:p>
            <a:pPr>
              <a:buFont typeface="Arial" pitchFamily="34" charset="0"/>
              <a:buChar char="•"/>
            </a:pPr>
            <a:r>
              <a:rPr lang="en-US" sz="1600" dirty="0" smtClean="0">
                <a:latin typeface="+mn-lt"/>
              </a:rPr>
              <a:t> Local export of onsite recording </a:t>
            </a:r>
            <a:r>
              <a:rPr lang="it-IT" sz="1600" dirty="0" smtClean="0">
                <a:latin typeface="+mn-lt"/>
              </a:rPr>
              <a:t>clips to USB and Re</a:t>
            </a:r>
            <a:r>
              <a:rPr lang="en-US" sz="1600" dirty="0" smtClean="0">
                <a:latin typeface="+mn-lt"/>
              </a:rPr>
              <a:t>view evidence clips using any </a:t>
            </a:r>
            <a:r>
              <a:rPr lang="it-IT" sz="1600" dirty="0" smtClean="0">
                <a:latin typeface="+mn-lt"/>
              </a:rPr>
              <a:t>standard video </a:t>
            </a:r>
            <a:r>
              <a:rPr lang="it-IT" sz="1600" dirty="0" err="1" smtClean="0">
                <a:latin typeface="+mn-lt"/>
              </a:rPr>
              <a:t>players</a:t>
            </a:r>
            <a:endParaRPr lang="it-IT" sz="1600" dirty="0" smtClean="0">
              <a:latin typeface="+mn-lt"/>
            </a:endParaRPr>
          </a:p>
          <a:p>
            <a:pPr>
              <a:buFont typeface="Arial" pitchFamily="34" charset="0"/>
              <a:buChar char="•"/>
            </a:pPr>
            <a:r>
              <a:rPr lang="it-IT" sz="1600" dirty="0" smtClean="0">
                <a:latin typeface="+mn-lt"/>
              </a:rPr>
              <a:t> </a:t>
            </a:r>
            <a:r>
              <a:rPr lang="en-US" sz="1600" dirty="0" smtClean="0">
                <a:solidFill>
                  <a:srgbClr val="C00000"/>
                </a:solidFill>
              </a:rPr>
              <a:t>Remote export of recording </a:t>
            </a:r>
            <a:r>
              <a:rPr lang="it-IT" sz="1600" dirty="0" err="1" smtClean="0">
                <a:solidFill>
                  <a:srgbClr val="C00000"/>
                </a:solidFill>
              </a:rPr>
              <a:t>clips</a:t>
            </a:r>
            <a:r>
              <a:rPr lang="it-IT" sz="1600" dirty="0" smtClean="0">
                <a:solidFill>
                  <a:srgbClr val="C00000"/>
                </a:solidFill>
              </a:rPr>
              <a:t> </a:t>
            </a:r>
            <a:r>
              <a:rPr lang="it-IT" sz="1600" dirty="0" err="1" smtClean="0">
                <a:solidFill>
                  <a:srgbClr val="C00000"/>
                </a:solidFill>
              </a:rPr>
              <a:t>will</a:t>
            </a:r>
            <a:r>
              <a:rPr lang="it-IT" sz="1600" dirty="0" smtClean="0">
                <a:solidFill>
                  <a:srgbClr val="C00000"/>
                </a:solidFill>
              </a:rPr>
              <a:t> </a:t>
            </a:r>
            <a:r>
              <a:rPr lang="it-IT" sz="1600" dirty="0" err="1" smtClean="0">
                <a:solidFill>
                  <a:srgbClr val="C00000"/>
                </a:solidFill>
              </a:rPr>
              <a:t>be</a:t>
            </a:r>
            <a:r>
              <a:rPr lang="it-IT" sz="1600" dirty="0" smtClean="0">
                <a:solidFill>
                  <a:srgbClr val="C00000"/>
                </a:solidFill>
              </a:rPr>
              <a:t> </a:t>
            </a:r>
            <a:r>
              <a:rPr lang="it-IT" sz="1600" dirty="0" err="1" smtClean="0">
                <a:solidFill>
                  <a:srgbClr val="C00000"/>
                </a:solidFill>
              </a:rPr>
              <a:t>available</a:t>
            </a:r>
            <a:r>
              <a:rPr lang="it-IT" sz="1600" dirty="0" smtClean="0">
                <a:solidFill>
                  <a:srgbClr val="C00000"/>
                </a:solidFill>
              </a:rPr>
              <a:t> in </a:t>
            </a:r>
            <a:r>
              <a:rPr lang="it-IT" sz="1600" dirty="0" err="1" smtClean="0">
                <a:solidFill>
                  <a:srgbClr val="C00000"/>
                </a:solidFill>
              </a:rPr>
              <a:t>Phase</a:t>
            </a:r>
            <a:r>
              <a:rPr lang="it-IT" sz="1600" dirty="0" smtClean="0">
                <a:solidFill>
                  <a:srgbClr val="C00000"/>
                </a:solidFill>
              </a:rPr>
              <a:t> 2 (Q1 -2013)</a:t>
            </a:r>
            <a:endParaRPr lang="it-IT" sz="1600" dirty="0" smtClean="0">
              <a:solidFill>
                <a:srgbClr val="C00000"/>
              </a:solidFill>
              <a:latin typeface="+mn-lt"/>
            </a:endParaRPr>
          </a:p>
          <a:p>
            <a:pPr>
              <a:buFont typeface="Arial" pitchFamily="34" charset="0"/>
              <a:buChar char="•"/>
            </a:pPr>
            <a:endParaRPr lang="it-IT" sz="1600" dirty="0" smtClean="0">
              <a:latin typeface="+mn-lt"/>
            </a:endParaRPr>
          </a:p>
          <a:p>
            <a:pPr>
              <a:buFont typeface="Arial" pitchFamily="34" charset="0"/>
              <a:buChar char="•"/>
            </a:pPr>
            <a:r>
              <a:rPr lang="it-IT" sz="1600" dirty="0" smtClean="0">
                <a:latin typeface="+mn-lt"/>
              </a:rPr>
              <a:t> Secure HTTPS login</a:t>
            </a:r>
          </a:p>
          <a:p>
            <a:pPr>
              <a:buFont typeface="Arial" pitchFamily="34" charset="0"/>
              <a:buChar char="•"/>
            </a:pPr>
            <a:r>
              <a:rPr lang="it-IT" sz="1600" dirty="0" smtClean="0">
                <a:latin typeface="+mn-lt"/>
              </a:rPr>
              <a:t> Quick </a:t>
            </a:r>
            <a:r>
              <a:rPr lang="en-US" sz="1600" dirty="0" smtClean="0">
                <a:latin typeface="+mn-lt"/>
              </a:rPr>
              <a:t>link feature and review of events</a:t>
            </a:r>
          </a:p>
        </p:txBody>
      </p:sp>
      <p:sp>
        <p:nvSpPr>
          <p:cNvPr id="6" name="Rechteck 4"/>
          <p:cNvSpPr/>
          <p:nvPr/>
        </p:nvSpPr>
        <p:spPr>
          <a:xfrm>
            <a:off x="1384385" y="740650"/>
            <a:ext cx="1329964"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de-DE" sz="1600" b="1" cap="none" spc="50" dirty="0" smtClean="0">
                <a:ln w="11430"/>
                <a:solidFill>
                  <a:srgbClr val="C00000"/>
                </a:solidFill>
                <a:effectLst>
                  <a:outerShdw blurRad="76200" dist="50800" dir="5400000" algn="tl" rotWithShape="0">
                    <a:srgbClr val="000000">
                      <a:alpha val="65000"/>
                    </a:srgbClr>
                  </a:outerShdw>
                </a:effectLst>
              </a:rPr>
              <a:t>Available in Q1 2013</a:t>
            </a:r>
            <a:endParaRPr lang="de-DE" sz="2000" b="1" cap="none" spc="50" dirty="0">
              <a:ln w="11430"/>
              <a:solidFill>
                <a:srgbClr val="C00000"/>
              </a:soli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3"/>
          <p:cNvSpPr>
            <a:spLocks noGrp="1"/>
          </p:cNvSpPr>
          <p:nvPr>
            <p:ph sz="half" idx="2"/>
          </p:nvPr>
        </p:nvSpPr>
        <p:spPr>
          <a:xfrm>
            <a:off x="6215063" y="4060746"/>
            <a:ext cx="2857500" cy="2373470"/>
          </a:xfrm>
        </p:spPr>
        <p:txBody>
          <a:bodyPr/>
          <a:lstStyle/>
          <a:p>
            <a:pPr marL="174625" indent="-174625">
              <a:lnSpc>
                <a:spcPct val="85000"/>
              </a:lnSpc>
              <a:spcBef>
                <a:spcPct val="30000"/>
              </a:spcBef>
              <a:buClr>
                <a:srgbClr val="DC241F"/>
              </a:buClr>
              <a:defRPr/>
            </a:pPr>
            <a:r>
              <a:rPr lang="en-US" sz="1400" b="0" kern="1200" dirty="0" smtClean="0"/>
              <a:t>Web Browser Interface</a:t>
            </a:r>
          </a:p>
          <a:p>
            <a:pPr marL="174625" indent="-174625">
              <a:lnSpc>
                <a:spcPct val="85000"/>
              </a:lnSpc>
              <a:spcBef>
                <a:spcPct val="30000"/>
              </a:spcBef>
              <a:buClr>
                <a:srgbClr val="DC241F"/>
              </a:buClr>
              <a:defRPr/>
            </a:pPr>
            <a:r>
              <a:rPr lang="en-US" sz="1400" b="0" kern="1200" dirty="0" smtClean="0"/>
              <a:t>Multi-View Video Display</a:t>
            </a:r>
          </a:p>
          <a:p>
            <a:pPr marL="174625" indent="-174625">
              <a:lnSpc>
                <a:spcPct val="85000"/>
              </a:lnSpc>
              <a:spcBef>
                <a:spcPct val="30000"/>
              </a:spcBef>
              <a:buClr>
                <a:srgbClr val="DC241F"/>
              </a:buClr>
              <a:defRPr/>
            </a:pPr>
            <a:r>
              <a:rPr lang="en-US" sz="1400" b="0" kern="1200" dirty="0" smtClean="0"/>
              <a:t>Remote Video Look-in</a:t>
            </a:r>
          </a:p>
          <a:p>
            <a:pPr marL="174625" indent="-174625">
              <a:lnSpc>
                <a:spcPct val="85000"/>
              </a:lnSpc>
              <a:spcBef>
                <a:spcPct val="30000"/>
              </a:spcBef>
              <a:buClr>
                <a:srgbClr val="DC241F"/>
              </a:buClr>
              <a:defRPr/>
            </a:pPr>
            <a:r>
              <a:rPr lang="en-US" sz="1400" b="0" kern="1200" dirty="0" smtClean="0"/>
              <a:t>Multi-Site Viewing</a:t>
            </a:r>
          </a:p>
          <a:p>
            <a:pPr marL="174625" indent="-174625">
              <a:lnSpc>
                <a:spcPct val="85000"/>
              </a:lnSpc>
              <a:spcBef>
                <a:spcPct val="30000"/>
              </a:spcBef>
              <a:buClr>
                <a:srgbClr val="DC241F"/>
              </a:buClr>
              <a:defRPr/>
            </a:pPr>
            <a:r>
              <a:rPr lang="en-US" sz="1400" b="0" kern="1200" dirty="0" smtClean="0">
                <a:solidFill>
                  <a:srgbClr val="C00000"/>
                </a:solidFill>
              </a:rPr>
              <a:t>Off-Site Storage Option Q1/’13</a:t>
            </a:r>
          </a:p>
          <a:p>
            <a:pPr marL="174625" indent="-174625">
              <a:lnSpc>
                <a:spcPct val="85000"/>
              </a:lnSpc>
              <a:spcBef>
                <a:spcPct val="30000"/>
              </a:spcBef>
              <a:buClr>
                <a:srgbClr val="DC241F"/>
              </a:buClr>
              <a:defRPr/>
            </a:pPr>
            <a:r>
              <a:rPr lang="en-US" sz="1400" b="0" kern="1200" dirty="0" smtClean="0"/>
              <a:t>Advanced Search Function</a:t>
            </a:r>
          </a:p>
          <a:p>
            <a:pPr>
              <a:defRPr/>
            </a:pPr>
            <a:r>
              <a:rPr lang="en-US" sz="1400" b="0" kern="1200" dirty="0" smtClean="0">
                <a:solidFill>
                  <a:srgbClr val="C00000"/>
                </a:solidFill>
              </a:rPr>
              <a:t>Download Clips/Snapshot Q1, 2013</a:t>
            </a:r>
          </a:p>
          <a:p>
            <a:pPr marL="174625" indent="-174625">
              <a:lnSpc>
                <a:spcPct val="85000"/>
              </a:lnSpc>
              <a:spcBef>
                <a:spcPct val="30000"/>
              </a:spcBef>
              <a:buClr>
                <a:srgbClr val="DC241F"/>
              </a:buClr>
              <a:defRPr/>
            </a:pPr>
            <a:r>
              <a:rPr lang="en-US" sz="1400" b="0" kern="1200" dirty="0" smtClean="0"/>
              <a:t>Mobile Video Access </a:t>
            </a:r>
            <a:br>
              <a:rPr lang="en-US" sz="1400" b="0" kern="1200" dirty="0" smtClean="0"/>
            </a:br>
            <a:r>
              <a:rPr lang="en-US" sz="1400" b="0" kern="1200" dirty="0" smtClean="0"/>
              <a:t>(</a:t>
            </a:r>
            <a:r>
              <a:rPr lang="en-US" sz="1400" b="0" kern="1200" dirty="0" err="1" smtClean="0"/>
              <a:t>iPad</a:t>
            </a:r>
            <a:r>
              <a:rPr lang="en-US" sz="1400" b="0" kern="1200" dirty="0" smtClean="0"/>
              <a:t> and </a:t>
            </a:r>
            <a:r>
              <a:rPr lang="en-US" sz="1400" b="0" kern="1200" dirty="0" err="1" smtClean="0"/>
              <a:t>iPhone</a:t>
            </a:r>
            <a:r>
              <a:rPr lang="en-US" sz="1400" b="0" kern="1200" dirty="0" smtClean="0"/>
              <a:t>)</a:t>
            </a:r>
            <a:endParaRPr lang="en-US" sz="1400" dirty="0" smtClean="0"/>
          </a:p>
        </p:txBody>
      </p:sp>
      <p:sp>
        <p:nvSpPr>
          <p:cNvPr id="5" name="Content Placeholder 2"/>
          <p:cNvSpPr txBox="1">
            <a:spLocks/>
          </p:cNvSpPr>
          <p:nvPr/>
        </p:nvSpPr>
        <p:spPr bwMode="auto">
          <a:xfrm>
            <a:off x="226557" y="4060746"/>
            <a:ext cx="2581957" cy="2206625"/>
          </a:xfrm>
          <a:prstGeom prst="rect">
            <a:avLst/>
          </a:prstGeom>
          <a:noFill/>
          <a:ln w="9525">
            <a:noFill/>
            <a:miter lim="800000"/>
            <a:headEnd/>
            <a:tailEnd/>
          </a:ln>
        </p:spPr>
        <p:txBody>
          <a:bodyPr/>
          <a:lstStyle/>
          <a:p>
            <a:pPr marL="174625" indent="-174625" eaLnBrk="0" hangingPunct="0">
              <a:lnSpc>
                <a:spcPct val="85000"/>
              </a:lnSpc>
              <a:spcBef>
                <a:spcPct val="30000"/>
              </a:spcBef>
              <a:buClr>
                <a:srgbClr val="DC241F"/>
              </a:buClr>
              <a:buFontTx/>
              <a:buChar char="•"/>
              <a:defRPr/>
            </a:pPr>
            <a:r>
              <a:rPr lang="en-US" sz="1400" dirty="0">
                <a:latin typeface="+mn-lt"/>
              </a:rPr>
              <a:t>Hosted Web GUI</a:t>
            </a:r>
          </a:p>
          <a:p>
            <a:pPr marL="174625" indent="-174625" eaLnBrk="0" hangingPunct="0">
              <a:lnSpc>
                <a:spcPct val="85000"/>
              </a:lnSpc>
              <a:spcBef>
                <a:spcPct val="30000"/>
              </a:spcBef>
              <a:buClr>
                <a:srgbClr val="DC241F"/>
              </a:buClr>
              <a:buFontTx/>
              <a:buChar char="•"/>
              <a:defRPr/>
            </a:pPr>
            <a:r>
              <a:rPr lang="en-US" sz="1400" dirty="0" smtClean="0">
                <a:latin typeface="+mn-lt"/>
              </a:rPr>
              <a:t>Automatic Feature and Security </a:t>
            </a:r>
            <a:r>
              <a:rPr lang="en-US" sz="1400" dirty="0">
                <a:latin typeface="+mn-lt"/>
              </a:rPr>
              <a:t>Updates</a:t>
            </a:r>
          </a:p>
          <a:p>
            <a:pPr marL="174625" indent="-174625" eaLnBrk="0" hangingPunct="0">
              <a:lnSpc>
                <a:spcPct val="85000"/>
              </a:lnSpc>
              <a:spcBef>
                <a:spcPct val="30000"/>
              </a:spcBef>
              <a:buClr>
                <a:srgbClr val="DC241F"/>
              </a:buClr>
              <a:buFontTx/>
              <a:buChar char="•"/>
              <a:defRPr/>
            </a:pPr>
            <a:r>
              <a:rPr lang="en-US" sz="1400" dirty="0">
                <a:latin typeface="+mn-lt"/>
              </a:rPr>
              <a:t>Alarm / Event Notification</a:t>
            </a:r>
          </a:p>
          <a:p>
            <a:pPr marL="568325" lvl="1" indent="-227013">
              <a:buClr>
                <a:srgbClr val="3461CD"/>
              </a:buClr>
              <a:buFontTx/>
              <a:buChar char="-"/>
              <a:defRPr/>
            </a:pPr>
            <a:r>
              <a:rPr lang="en-US" sz="1400" b="0" dirty="0">
                <a:latin typeface="Arial" pitchFamily="34" charset="0"/>
                <a:cs typeface="Arial" pitchFamily="34" charset="0"/>
              </a:rPr>
              <a:t>Smart Video Motion Detection</a:t>
            </a:r>
          </a:p>
          <a:p>
            <a:pPr marL="568325" lvl="1" indent="-227013">
              <a:buClr>
                <a:srgbClr val="3461CD"/>
              </a:buClr>
              <a:buFontTx/>
              <a:buChar char="-"/>
              <a:defRPr/>
            </a:pPr>
            <a:r>
              <a:rPr lang="en-US" sz="1400" b="0" dirty="0">
                <a:latin typeface="Arial" pitchFamily="34" charset="0"/>
                <a:cs typeface="Arial" pitchFamily="34" charset="0"/>
              </a:rPr>
              <a:t>Arm/Disarm Events</a:t>
            </a:r>
          </a:p>
          <a:p>
            <a:pPr marL="568325" lvl="1" indent="-227013">
              <a:buClr>
                <a:srgbClr val="3461CD"/>
              </a:buClr>
              <a:buFontTx/>
              <a:buChar char="-"/>
              <a:defRPr/>
            </a:pPr>
            <a:r>
              <a:rPr lang="en-US" sz="1400" b="0" dirty="0">
                <a:latin typeface="Arial" pitchFamily="34" charset="0"/>
                <a:cs typeface="Arial" pitchFamily="34" charset="0"/>
              </a:rPr>
              <a:t>Input Point </a:t>
            </a:r>
            <a:r>
              <a:rPr lang="en-US" sz="1400" b="0" dirty="0" smtClean="0">
                <a:latin typeface="Arial" pitchFamily="34" charset="0"/>
                <a:cs typeface="Arial" pitchFamily="34" charset="0"/>
              </a:rPr>
              <a:t>Alarms</a:t>
            </a:r>
          </a:p>
          <a:p>
            <a:pPr marL="568325" lvl="1" indent="-227013">
              <a:buClr>
                <a:srgbClr val="3461CD"/>
              </a:buClr>
              <a:buFontTx/>
              <a:buChar char="-"/>
              <a:defRPr/>
            </a:pPr>
            <a:r>
              <a:rPr lang="en-US" sz="1400" dirty="0" smtClean="0">
                <a:latin typeface="Arial" pitchFamily="34" charset="0"/>
                <a:cs typeface="Arial" pitchFamily="34" charset="0"/>
              </a:rPr>
              <a:t>System Health</a:t>
            </a:r>
            <a:endParaRPr lang="en-US" sz="1400" b="0" dirty="0">
              <a:latin typeface="Arial" pitchFamily="34" charset="0"/>
              <a:cs typeface="Arial" pitchFamily="34" charset="0"/>
            </a:endParaRPr>
          </a:p>
          <a:p>
            <a:pPr marL="227013" indent="-227013">
              <a:spcBef>
                <a:spcPct val="20000"/>
              </a:spcBef>
              <a:buClr>
                <a:srgbClr val="0053A1"/>
              </a:buClr>
              <a:buFontTx/>
              <a:buChar char="•"/>
              <a:defRPr/>
            </a:pPr>
            <a:endParaRPr lang="en-US" sz="1400" kern="0" dirty="0">
              <a:latin typeface="+mn-lt"/>
            </a:endParaRPr>
          </a:p>
          <a:p>
            <a:pPr marL="227013" indent="-227013">
              <a:spcBef>
                <a:spcPct val="20000"/>
              </a:spcBef>
              <a:buClr>
                <a:srgbClr val="0053A1"/>
              </a:buClr>
              <a:buFontTx/>
              <a:buChar char="•"/>
              <a:defRPr/>
            </a:pPr>
            <a:endParaRPr lang="en-US" sz="1400" kern="0" dirty="0">
              <a:latin typeface="+mn-lt"/>
            </a:endParaRPr>
          </a:p>
          <a:p>
            <a:pPr marL="227013" indent="-227013">
              <a:spcBef>
                <a:spcPct val="20000"/>
              </a:spcBef>
              <a:buClr>
                <a:srgbClr val="0053A1"/>
              </a:buClr>
              <a:buFontTx/>
              <a:buChar char="•"/>
              <a:defRPr/>
            </a:pPr>
            <a:endParaRPr lang="en-US" sz="1400" kern="0" dirty="0">
              <a:latin typeface="+mn-lt"/>
            </a:endParaRPr>
          </a:p>
        </p:txBody>
      </p:sp>
      <p:sp>
        <p:nvSpPr>
          <p:cNvPr id="6" name="Content Placeholder 3"/>
          <p:cNvSpPr txBox="1">
            <a:spLocks/>
          </p:cNvSpPr>
          <p:nvPr/>
        </p:nvSpPr>
        <p:spPr bwMode="auto">
          <a:xfrm>
            <a:off x="3163888" y="4060746"/>
            <a:ext cx="2667000" cy="2282825"/>
          </a:xfrm>
          <a:prstGeom prst="rect">
            <a:avLst/>
          </a:prstGeom>
          <a:noFill/>
          <a:ln w="9525">
            <a:noFill/>
            <a:miter lim="800000"/>
            <a:headEnd/>
            <a:tailEnd/>
          </a:ln>
        </p:spPr>
        <p:txBody>
          <a:bodyPr/>
          <a:lstStyle/>
          <a:p>
            <a:pPr marL="174625" indent="-174625" eaLnBrk="0" hangingPunct="0">
              <a:lnSpc>
                <a:spcPct val="85000"/>
              </a:lnSpc>
              <a:spcBef>
                <a:spcPct val="30000"/>
              </a:spcBef>
              <a:buClr>
                <a:srgbClr val="DC241F"/>
              </a:buClr>
              <a:buFontTx/>
              <a:buChar char="•"/>
              <a:defRPr/>
            </a:pPr>
            <a:r>
              <a:rPr lang="en-US" sz="1400" dirty="0">
                <a:latin typeface="+mn-lt"/>
              </a:rPr>
              <a:t>Camera power loss</a:t>
            </a:r>
          </a:p>
          <a:p>
            <a:pPr marL="174625" indent="-174625" eaLnBrk="0" hangingPunct="0">
              <a:lnSpc>
                <a:spcPct val="85000"/>
              </a:lnSpc>
              <a:spcBef>
                <a:spcPct val="30000"/>
              </a:spcBef>
              <a:buClr>
                <a:srgbClr val="DC241F"/>
              </a:buClr>
              <a:buFontTx/>
              <a:buChar char="•"/>
              <a:defRPr/>
            </a:pPr>
            <a:r>
              <a:rPr lang="en-US" sz="1400" dirty="0">
                <a:latin typeface="+mn-lt"/>
              </a:rPr>
              <a:t>Camera failure</a:t>
            </a:r>
          </a:p>
          <a:p>
            <a:pPr marL="174625" indent="-174625" eaLnBrk="0" hangingPunct="0">
              <a:lnSpc>
                <a:spcPct val="85000"/>
              </a:lnSpc>
              <a:spcBef>
                <a:spcPct val="30000"/>
              </a:spcBef>
              <a:buClr>
                <a:srgbClr val="DC241F"/>
              </a:buClr>
              <a:buFontTx/>
              <a:buChar char="•"/>
              <a:defRPr/>
            </a:pPr>
            <a:r>
              <a:rPr lang="en-US" sz="1400" dirty="0" smtClean="0">
                <a:latin typeface="+mn-lt"/>
              </a:rPr>
              <a:t>MPC </a:t>
            </a:r>
            <a:r>
              <a:rPr lang="en-US" sz="1400" dirty="0">
                <a:latin typeface="+mn-lt"/>
              </a:rPr>
              <a:t>Health Check</a:t>
            </a:r>
          </a:p>
          <a:p>
            <a:pPr marL="174625" indent="-174625" eaLnBrk="0" hangingPunct="0">
              <a:lnSpc>
                <a:spcPct val="85000"/>
              </a:lnSpc>
              <a:spcBef>
                <a:spcPct val="30000"/>
              </a:spcBef>
              <a:buClr>
                <a:srgbClr val="DC241F"/>
              </a:buClr>
              <a:buFontTx/>
              <a:buChar char="•"/>
              <a:defRPr/>
            </a:pPr>
            <a:r>
              <a:rPr lang="en-US" sz="1400" dirty="0">
                <a:latin typeface="+mn-lt"/>
              </a:rPr>
              <a:t>Communications Monitoring</a:t>
            </a:r>
          </a:p>
          <a:p>
            <a:pPr marL="174625" indent="-174625" eaLnBrk="0" hangingPunct="0">
              <a:lnSpc>
                <a:spcPct val="85000"/>
              </a:lnSpc>
              <a:spcBef>
                <a:spcPct val="30000"/>
              </a:spcBef>
              <a:buClr>
                <a:srgbClr val="DC241F"/>
              </a:buClr>
              <a:buFontTx/>
              <a:buChar char="•"/>
              <a:defRPr/>
            </a:pPr>
            <a:r>
              <a:rPr lang="en-US" sz="1400" dirty="0">
                <a:latin typeface="+mn-lt"/>
              </a:rPr>
              <a:t>Power Fail </a:t>
            </a:r>
            <a:r>
              <a:rPr lang="en-US" sz="1400" dirty="0" smtClean="0">
                <a:latin typeface="+mn-lt"/>
              </a:rPr>
              <a:t>Detection</a:t>
            </a:r>
          </a:p>
          <a:p>
            <a:pPr marL="174625" indent="-174625" eaLnBrk="0" hangingPunct="0">
              <a:lnSpc>
                <a:spcPct val="85000"/>
              </a:lnSpc>
              <a:spcBef>
                <a:spcPct val="30000"/>
              </a:spcBef>
              <a:buClr>
                <a:srgbClr val="DC241F"/>
              </a:buClr>
              <a:buFontTx/>
              <a:buChar char="•"/>
              <a:defRPr/>
            </a:pPr>
            <a:r>
              <a:rPr lang="en-US" sz="1400" dirty="0" smtClean="0">
                <a:solidFill>
                  <a:srgbClr val="C00000"/>
                </a:solidFill>
                <a:latin typeface="+mn-lt"/>
              </a:rPr>
              <a:t>Proactive Servicing</a:t>
            </a:r>
          </a:p>
          <a:p>
            <a:pPr marL="174625" indent="-174625" eaLnBrk="0" hangingPunct="0">
              <a:lnSpc>
                <a:spcPct val="85000"/>
              </a:lnSpc>
              <a:spcBef>
                <a:spcPct val="30000"/>
              </a:spcBef>
              <a:buClr>
                <a:srgbClr val="DC241F"/>
              </a:buClr>
              <a:defRPr/>
            </a:pPr>
            <a:endParaRPr lang="en-US" sz="200" dirty="0" smtClean="0">
              <a:solidFill>
                <a:srgbClr val="C00000"/>
              </a:solidFill>
              <a:latin typeface="+mn-lt"/>
            </a:endParaRPr>
          </a:p>
          <a:p>
            <a:pPr marL="568325" lvl="1" indent="-227013">
              <a:lnSpc>
                <a:spcPct val="85000"/>
              </a:lnSpc>
              <a:buClr>
                <a:srgbClr val="3461CD"/>
              </a:buClr>
              <a:buFontTx/>
              <a:buChar char="-"/>
              <a:defRPr/>
            </a:pPr>
            <a:r>
              <a:rPr lang="en-US" sz="1400" dirty="0" smtClean="0">
                <a:solidFill>
                  <a:srgbClr val="C00000"/>
                </a:solidFill>
                <a:latin typeface="Arial" pitchFamily="34" charset="0"/>
                <a:cs typeface="Arial" pitchFamily="34" charset="0"/>
              </a:rPr>
              <a:t>Email Notification to User and/or Dealer </a:t>
            </a:r>
            <a:r>
              <a:rPr lang="en-US" sz="1400" dirty="0" smtClean="0">
                <a:solidFill>
                  <a:srgbClr val="C00000"/>
                </a:solidFill>
              </a:rPr>
              <a:t>Q1/’13</a:t>
            </a:r>
            <a:endParaRPr lang="en-US" sz="1400" dirty="0">
              <a:solidFill>
                <a:srgbClr val="C00000"/>
              </a:solidFill>
              <a:latin typeface="Arial" pitchFamily="34" charset="0"/>
              <a:cs typeface="Arial" pitchFamily="34" charset="0"/>
            </a:endParaRPr>
          </a:p>
          <a:p>
            <a:pPr marL="227013" indent="-227013">
              <a:spcBef>
                <a:spcPct val="20000"/>
              </a:spcBef>
              <a:buClr>
                <a:srgbClr val="0053A1"/>
              </a:buClr>
              <a:buFontTx/>
              <a:buChar char="•"/>
              <a:defRPr/>
            </a:pPr>
            <a:endParaRPr lang="en-US" sz="1400" kern="0" dirty="0">
              <a:latin typeface="+mn-lt"/>
            </a:endParaRPr>
          </a:p>
          <a:p>
            <a:pPr marL="227013" indent="-227013">
              <a:spcBef>
                <a:spcPct val="20000"/>
              </a:spcBef>
              <a:buClr>
                <a:srgbClr val="0053A1"/>
              </a:buClr>
              <a:buFontTx/>
              <a:buChar char="•"/>
              <a:defRPr/>
            </a:pPr>
            <a:endParaRPr lang="en-US" sz="1400" kern="0" dirty="0">
              <a:latin typeface="+mn-lt"/>
            </a:endParaRPr>
          </a:p>
        </p:txBody>
      </p:sp>
      <p:sp>
        <p:nvSpPr>
          <p:cNvPr id="7" name="Content Placeholder 2"/>
          <p:cNvSpPr txBox="1">
            <a:spLocks/>
          </p:cNvSpPr>
          <p:nvPr/>
        </p:nvSpPr>
        <p:spPr bwMode="auto">
          <a:xfrm>
            <a:off x="315913" y="3606013"/>
            <a:ext cx="2379662" cy="34607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lIns="90488" tIns="44450" rIns="90488" bIns="44450" anchor="ctr"/>
          <a:lstStyle/>
          <a:p>
            <a:pPr marL="227013" indent="-227013" algn="ctr" eaLnBrk="0" hangingPunct="0">
              <a:lnSpc>
                <a:spcPct val="110000"/>
              </a:lnSpc>
              <a:buClr>
                <a:srgbClr val="0053A1"/>
              </a:buClr>
              <a:defRPr/>
            </a:pPr>
            <a:r>
              <a:rPr lang="en-US" sz="1400" b="1" dirty="0">
                <a:solidFill>
                  <a:schemeClr val="tx1"/>
                </a:solidFill>
              </a:rPr>
              <a:t>Hosted Services</a:t>
            </a:r>
          </a:p>
        </p:txBody>
      </p:sp>
      <p:sp>
        <p:nvSpPr>
          <p:cNvPr id="8" name="Rectangle 7"/>
          <p:cNvSpPr/>
          <p:nvPr/>
        </p:nvSpPr>
        <p:spPr>
          <a:xfrm>
            <a:off x="3190875" y="3601251"/>
            <a:ext cx="2603500" cy="35083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lIns="90488" tIns="44450" rIns="90488" bIns="44450" anchor="ctr"/>
          <a:lstStyle/>
          <a:p>
            <a:pPr marL="227013" indent="-227013" algn="ctr" eaLnBrk="0" hangingPunct="0">
              <a:lnSpc>
                <a:spcPct val="110000"/>
              </a:lnSpc>
              <a:buClr>
                <a:srgbClr val="0053A1"/>
              </a:buClr>
              <a:defRPr/>
            </a:pPr>
            <a:r>
              <a:rPr lang="en-US" sz="1400" b="1" dirty="0">
                <a:solidFill>
                  <a:schemeClr val="tx1"/>
                </a:solidFill>
              </a:rPr>
              <a:t>System Health Check</a:t>
            </a:r>
          </a:p>
        </p:txBody>
      </p:sp>
      <p:sp>
        <p:nvSpPr>
          <p:cNvPr id="9" name="Rectangle 8"/>
          <p:cNvSpPr/>
          <p:nvPr/>
        </p:nvSpPr>
        <p:spPr>
          <a:xfrm>
            <a:off x="6305550" y="3601251"/>
            <a:ext cx="2438400" cy="35083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lIns="90488" tIns="44450" rIns="90488" bIns="44450" anchor="ctr"/>
          <a:lstStyle/>
          <a:p>
            <a:pPr marL="227013" indent="-227013" algn="ctr" eaLnBrk="0" hangingPunct="0">
              <a:lnSpc>
                <a:spcPct val="110000"/>
              </a:lnSpc>
              <a:buClr>
                <a:srgbClr val="0053A1"/>
              </a:buClr>
              <a:defRPr/>
            </a:pPr>
            <a:r>
              <a:rPr lang="en-US" sz="1400" b="1" dirty="0">
                <a:solidFill>
                  <a:schemeClr val="tx1"/>
                </a:solidFill>
              </a:rPr>
              <a:t>User Management</a:t>
            </a:r>
          </a:p>
        </p:txBody>
      </p:sp>
      <p:pic>
        <p:nvPicPr>
          <p:cNvPr id="11" name="Picture 2"/>
          <p:cNvPicPr>
            <a:picLocks noChangeAspect="1" noChangeArrowheads="1"/>
          </p:cNvPicPr>
          <p:nvPr/>
        </p:nvPicPr>
        <p:blipFill>
          <a:blip r:embed="rId3" cstate="print"/>
          <a:srcRect/>
          <a:stretch>
            <a:fillRect/>
          </a:stretch>
        </p:blipFill>
        <p:spPr bwMode="auto">
          <a:xfrm>
            <a:off x="1014411" y="1124700"/>
            <a:ext cx="7286628" cy="2325518"/>
          </a:xfrm>
          <a:prstGeom prst="rect">
            <a:avLst/>
          </a:prstGeom>
          <a:noFill/>
          <a:ln w="9525">
            <a:noFill/>
            <a:miter lim="800000"/>
            <a:headEnd/>
            <a:tailEnd/>
          </a:ln>
          <a:effectLst/>
        </p:spPr>
      </p:pic>
      <p:sp>
        <p:nvSpPr>
          <p:cNvPr id="12" name="Title 1"/>
          <p:cNvSpPr>
            <a:spLocks noGrp="1"/>
          </p:cNvSpPr>
          <p:nvPr>
            <p:ph type="title"/>
          </p:nvPr>
        </p:nvSpPr>
        <p:spPr>
          <a:xfrm>
            <a:off x="685800" y="279790"/>
            <a:ext cx="7772400" cy="658812"/>
          </a:xfrm>
        </p:spPr>
        <p:txBody>
          <a:bodyPr/>
          <a:lstStyle/>
          <a:p>
            <a:r>
              <a:rPr lang="en-US" sz="2800" dirty="0" smtClean="0"/>
              <a:t>Hosted Services: Overview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1506">
                                            <p:txEl>
                                              <p:pRg st="0" end="0"/>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1506">
                                            <p:txEl>
                                              <p:pRg st="1" end="1"/>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1506">
                                            <p:txEl>
                                              <p:pRg st="2" end="2"/>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1506">
                                            <p:txEl>
                                              <p:pRg st="3" end="3"/>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1506">
                                            <p:txEl>
                                              <p:pRg st="4" end="4"/>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1506">
                                            <p:txEl>
                                              <p:pRg st="5" end="5"/>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21506">
                                            <p:txEl>
                                              <p:pRg st="6" end="6"/>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215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uiExpand="1" build="p"/>
      <p:bldP spid="6" grpId="0"/>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47675" y="318195"/>
            <a:ext cx="7997825" cy="468313"/>
          </a:xfrm>
        </p:spPr>
        <p:txBody>
          <a:bodyPr/>
          <a:lstStyle/>
          <a:p>
            <a:r>
              <a:rPr lang="en-US" sz="2800" dirty="0" smtClean="0"/>
              <a:t>Target Customer Segments</a:t>
            </a:r>
          </a:p>
        </p:txBody>
      </p:sp>
      <p:sp>
        <p:nvSpPr>
          <p:cNvPr id="22531" name="Content Placeholder 2"/>
          <p:cNvSpPr>
            <a:spLocks noGrp="1"/>
          </p:cNvSpPr>
          <p:nvPr>
            <p:ph sz="half" idx="1"/>
          </p:nvPr>
        </p:nvSpPr>
        <p:spPr>
          <a:xfrm>
            <a:off x="457200" y="5497700"/>
            <a:ext cx="8047038" cy="658055"/>
          </a:xfrm>
        </p:spPr>
        <p:txBody>
          <a:bodyPr/>
          <a:lstStyle/>
          <a:p>
            <a:pPr marL="174625" indent="-174625">
              <a:lnSpc>
                <a:spcPct val="150000"/>
              </a:lnSpc>
              <a:spcBef>
                <a:spcPct val="30000"/>
              </a:spcBef>
              <a:buClr>
                <a:srgbClr val="DC241F"/>
              </a:buClr>
              <a:defRPr/>
            </a:pPr>
            <a:r>
              <a:rPr lang="en-US" sz="2400" dirty="0" smtClean="0"/>
              <a:t>Single or Multi-Site Applications</a:t>
            </a:r>
          </a:p>
          <a:p>
            <a:pPr marL="174625" lvl="1" indent="-174625">
              <a:lnSpc>
                <a:spcPct val="150000"/>
              </a:lnSpc>
              <a:spcBef>
                <a:spcPct val="30000"/>
              </a:spcBef>
              <a:buClr>
                <a:srgbClr val="DC241F"/>
              </a:buClr>
              <a:buNone/>
              <a:defRPr/>
            </a:pPr>
            <a:endParaRPr lang="en-US" dirty="0" smtClean="0">
              <a:ea typeface="+mn-ea"/>
              <a:cs typeface="+mn-cs"/>
            </a:endParaRPr>
          </a:p>
        </p:txBody>
      </p:sp>
      <p:sp>
        <p:nvSpPr>
          <p:cNvPr id="22534"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2539" name="Rectangle 4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22543" name="Rectangle 4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66" name="Rectangle 65"/>
          <p:cNvSpPr/>
          <p:nvPr/>
        </p:nvSpPr>
        <p:spPr bwMode="auto">
          <a:xfrm>
            <a:off x="392113" y="1201510"/>
            <a:ext cx="1538287"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lIns="90488" tIns="44450" rIns="90488" bIns="44450" anchor="ctr"/>
          <a:lstStyle/>
          <a:p>
            <a:pPr algn="ctr" eaLnBrk="0" hangingPunct="0">
              <a:lnSpc>
                <a:spcPct val="110000"/>
              </a:lnSpc>
              <a:defRPr/>
            </a:pPr>
            <a:r>
              <a:rPr lang="en-US" sz="1400" b="1" dirty="0">
                <a:solidFill>
                  <a:schemeClr val="tx1"/>
                </a:solidFill>
              </a:rPr>
              <a:t>Retail</a:t>
            </a:r>
            <a:endParaRPr lang="en-US" sz="1800" b="1" dirty="0">
              <a:solidFill>
                <a:schemeClr val="tx1"/>
              </a:solidFill>
            </a:endParaRPr>
          </a:p>
        </p:txBody>
      </p:sp>
      <p:sp>
        <p:nvSpPr>
          <p:cNvPr id="67" name="Rectangle 66"/>
          <p:cNvSpPr/>
          <p:nvPr/>
        </p:nvSpPr>
        <p:spPr bwMode="auto">
          <a:xfrm>
            <a:off x="2060575" y="1199278"/>
            <a:ext cx="15367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lIns="90488" tIns="44450" rIns="90488" bIns="44450" anchor="ctr"/>
          <a:lstStyle/>
          <a:p>
            <a:pPr algn="ctr" eaLnBrk="0" hangingPunct="0">
              <a:lnSpc>
                <a:spcPct val="110000"/>
              </a:lnSpc>
              <a:defRPr/>
            </a:pPr>
            <a:r>
              <a:rPr lang="en-US" sz="1400" b="1" dirty="0">
                <a:solidFill>
                  <a:schemeClr val="tx1"/>
                </a:solidFill>
              </a:rPr>
              <a:t>Quick</a:t>
            </a:r>
          </a:p>
          <a:p>
            <a:pPr algn="ctr" eaLnBrk="0" hangingPunct="0">
              <a:lnSpc>
                <a:spcPct val="110000"/>
              </a:lnSpc>
              <a:defRPr/>
            </a:pPr>
            <a:r>
              <a:rPr lang="en-US" sz="1400" b="1" dirty="0">
                <a:solidFill>
                  <a:schemeClr val="tx1"/>
                </a:solidFill>
              </a:rPr>
              <a:t>Service</a:t>
            </a:r>
            <a:endParaRPr lang="en-US" sz="1800" b="1" dirty="0">
              <a:solidFill>
                <a:schemeClr val="tx1"/>
              </a:solidFill>
            </a:endParaRPr>
          </a:p>
        </p:txBody>
      </p:sp>
      <p:sp>
        <p:nvSpPr>
          <p:cNvPr id="68" name="Rectangle 67"/>
          <p:cNvSpPr/>
          <p:nvPr/>
        </p:nvSpPr>
        <p:spPr bwMode="auto">
          <a:xfrm>
            <a:off x="3729038" y="1199278"/>
            <a:ext cx="1535112"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lIns="90488" tIns="44450" rIns="90488" bIns="44450" anchor="ctr"/>
          <a:lstStyle/>
          <a:p>
            <a:pPr algn="ctr" eaLnBrk="0" hangingPunct="0">
              <a:lnSpc>
                <a:spcPct val="110000"/>
              </a:lnSpc>
              <a:defRPr/>
            </a:pPr>
            <a:r>
              <a:rPr lang="en-US" sz="1400" b="1" dirty="0">
                <a:solidFill>
                  <a:schemeClr val="tx1"/>
                </a:solidFill>
              </a:rPr>
              <a:t>Professional</a:t>
            </a:r>
          </a:p>
          <a:p>
            <a:pPr algn="ctr" eaLnBrk="0" hangingPunct="0">
              <a:lnSpc>
                <a:spcPct val="110000"/>
              </a:lnSpc>
              <a:defRPr/>
            </a:pPr>
            <a:r>
              <a:rPr lang="en-US" sz="1400" b="1" dirty="0">
                <a:solidFill>
                  <a:schemeClr val="tx1"/>
                </a:solidFill>
              </a:rPr>
              <a:t>Services</a:t>
            </a:r>
            <a:endParaRPr lang="en-US" sz="1800" b="1" dirty="0">
              <a:solidFill>
                <a:schemeClr val="tx1"/>
              </a:solidFill>
            </a:endParaRPr>
          </a:p>
        </p:txBody>
      </p:sp>
      <p:sp>
        <p:nvSpPr>
          <p:cNvPr id="69" name="Rectangle 68"/>
          <p:cNvSpPr/>
          <p:nvPr/>
        </p:nvSpPr>
        <p:spPr bwMode="auto">
          <a:xfrm>
            <a:off x="7062788" y="1199278"/>
            <a:ext cx="1535112"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lIns="90488" tIns="44450" rIns="90488" bIns="44450" anchor="ctr"/>
          <a:lstStyle/>
          <a:p>
            <a:pPr algn="ctr" eaLnBrk="0" hangingPunct="0">
              <a:lnSpc>
                <a:spcPct val="110000"/>
              </a:lnSpc>
              <a:defRPr/>
            </a:pPr>
            <a:r>
              <a:rPr lang="en-US" sz="1400" b="1" dirty="0">
                <a:solidFill>
                  <a:schemeClr val="tx1"/>
                </a:solidFill>
              </a:rPr>
              <a:t>Manufacturing /</a:t>
            </a:r>
          </a:p>
          <a:p>
            <a:pPr algn="ctr" eaLnBrk="0" hangingPunct="0">
              <a:lnSpc>
                <a:spcPct val="110000"/>
              </a:lnSpc>
              <a:defRPr/>
            </a:pPr>
            <a:r>
              <a:rPr lang="en-US" sz="1400" b="1" dirty="0">
                <a:solidFill>
                  <a:schemeClr val="tx1"/>
                </a:solidFill>
              </a:rPr>
              <a:t>Warehousing</a:t>
            </a:r>
            <a:endParaRPr lang="en-US" sz="1800" b="1" dirty="0">
              <a:solidFill>
                <a:schemeClr val="tx1"/>
              </a:solidFill>
            </a:endParaRPr>
          </a:p>
        </p:txBody>
      </p:sp>
      <p:sp>
        <p:nvSpPr>
          <p:cNvPr id="70" name="Rectangle 69"/>
          <p:cNvSpPr/>
          <p:nvPr/>
        </p:nvSpPr>
        <p:spPr bwMode="auto">
          <a:xfrm>
            <a:off x="5395913" y="1199278"/>
            <a:ext cx="1535112"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lIns="90488" tIns="44450" rIns="90488" bIns="44450" anchor="ctr"/>
          <a:lstStyle/>
          <a:p>
            <a:pPr algn="ctr" eaLnBrk="0" hangingPunct="0">
              <a:lnSpc>
                <a:spcPct val="110000"/>
              </a:lnSpc>
              <a:defRPr/>
            </a:pPr>
            <a:r>
              <a:rPr lang="en-US" sz="1400" b="1" dirty="0">
                <a:solidFill>
                  <a:schemeClr val="tx1"/>
                </a:solidFill>
              </a:rPr>
              <a:t>Small</a:t>
            </a:r>
          </a:p>
          <a:p>
            <a:pPr algn="ctr" eaLnBrk="0" hangingPunct="0">
              <a:lnSpc>
                <a:spcPct val="110000"/>
              </a:lnSpc>
              <a:defRPr/>
            </a:pPr>
            <a:r>
              <a:rPr lang="en-US" sz="1400" b="1" dirty="0">
                <a:solidFill>
                  <a:schemeClr val="tx1"/>
                </a:solidFill>
              </a:rPr>
              <a:t>Commercial</a:t>
            </a:r>
            <a:endParaRPr lang="en-US" sz="1800" b="1" dirty="0">
              <a:solidFill>
                <a:schemeClr val="tx1"/>
              </a:solidFill>
            </a:endParaRPr>
          </a:p>
        </p:txBody>
      </p:sp>
      <p:pic>
        <p:nvPicPr>
          <p:cNvPr id="8193" name="Picture 1" descr="C:\Documents and Settings\E192879\My Documents\TVCC\HONEYWELL over IP\MaxproCloud\Presentations\Maxpro cloud - target markets.PNG"/>
          <p:cNvPicPr>
            <a:picLocks noChangeAspect="1" noChangeArrowheads="1"/>
          </p:cNvPicPr>
          <p:nvPr/>
        </p:nvPicPr>
        <p:blipFill>
          <a:blip r:embed="rId3" cstate="print"/>
          <a:srcRect/>
          <a:stretch>
            <a:fillRect/>
          </a:stretch>
        </p:blipFill>
        <p:spPr bwMode="auto">
          <a:xfrm>
            <a:off x="336095" y="1892800"/>
            <a:ext cx="8362950" cy="3572589"/>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08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4&quot;&gt;&lt;elem m_fUsage=&quot;1.00000000000000000000E+000&quot;&gt;&lt;m_ppcolschidx val=&quot;0&quot;/&gt;&lt;m_rgb r=&quot;3&quot; g=&quot;21&quot; b=&quot;ab&quot;/&gt;&lt;/elem&gt;&lt;elem m_fUsage=&quot;9.00000000000000020000E-001&quot;&gt;&lt;m_ppcolschidx val=&quot;0&quot;/&gt;&lt;m_rgb r=&quot;93&quot; g=&quot;1c&quot; b=&quot;45&quot;/&gt;&lt;/elem&gt;&lt;elem m_fUsage=&quot;8.10000000000000050000E-001&quot;&gt;&lt;m_ppcolschidx val=&quot;0&quot;/&gt;&lt;m_rgb r=&quot;bc&quot; g=&quot;f9&quot; b=&quot;2f&quot;/&gt;&lt;/elem&gt;&lt;elem m_fUsage=&quot;7.29000000000000090000E-001&quot;&gt;&lt;m_ppcolschidx val=&quot;0&quot;/&gt;&lt;m_rgb r=&quot;6c&quot; g=&quot;f5&quot; b=&quot;7&quot;/&gt;&lt;/elem&gt;&lt;/m_vecMRU&gt;&lt;/m_mruColor&gt;&lt;m_mapectfillschemeMRU&gt;&lt;key val=&quot;0&quot;/&gt;&lt;elem&gt;&lt;m_nPartnerID val=&quot;530&quot;/&gt;&lt;m_nIndex val=&quot;5&quot;/&gt;&lt;/elem&gt;&lt;key val=&quot;2&quot;/&gt;&lt;elem&gt;&lt;m_nPartnerID val=&quot;530&quot;/&gt;&lt;m_nIndex val=&quot;2&quot;/&gt;&lt;/elem&gt;&lt;key val=&quot;3&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1294"/>
</p:tagLst>
</file>

<file path=ppt/theme/theme1.xml><?xml version="1.0" encoding="utf-8"?>
<a:theme xmlns:a="http://schemas.openxmlformats.org/drawingml/2006/main" name="Default Design">
  <a:themeElements>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rgbClr val="FF0000"/>
          </a:buClr>
          <a:buSzTx/>
          <a:buFont typeface="Wingdings" pitchFamily="2" charset="2"/>
          <a:buNone/>
          <a:tabLst/>
          <a:defRPr kumimoji="0" lang="en-US" sz="10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rgbClr val="FF0000"/>
          </a:buClr>
          <a:buSzTx/>
          <a:buFont typeface="Wingdings" pitchFamily="2" charset="2"/>
          <a:buNone/>
          <a:tabLst/>
          <a:defRPr kumimoji="0" lang="en-US" sz="10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786E9B0F9059448B3147252C3DA598" ma:contentTypeVersion="0" ma:contentTypeDescription="Create a new document." ma:contentTypeScope="" ma:versionID="3e43813d155219dccaf87ba91cb96e8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9424A6F-BFDD-4BC8-878B-0C69CE9E0E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4C885FB-9BAD-41DF-A381-71F840FAA902}">
  <ds:schemaRefs>
    <ds:schemaRef ds:uri="http://schemas.microsoft.com/sharepoint/v3/contenttype/forms"/>
  </ds:schemaRefs>
</ds:datastoreItem>
</file>

<file path=customXml/itemProps3.xml><?xml version="1.0" encoding="utf-8"?>
<ds:datastoreItem xmlns:ds="http://schemas.openxmlformats.org/officeDocument/2006/customXml" ds:itemID="{D68E7964-22AF-40A2-BF27-5F60682CB92B}">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229312</TotalTime>
  <Pages>5</Pages>
  <Words>1675</Words>
  <Application>Microsoft Office PowerPoint</Application>
  <PresentationFormat>Presentazione su schermo (4:3)</PresentationFormat>
  <Paragraphs>500</Paragraphs>
  <Slides>19</Slides>
  <Notes>11</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Default Design</vt:lpstr>
      <vt:lpstr>MAXPRO® Cloud Solution  </vt:lpstr>
      <vt:lpstr>What is MAXPRO Cloud?</vt:lpstr>
      <vt:lpstr>Why did Honeywell develop MAXPRO Cloud? Values and Benefits for Installer/Integrator…</vt:lpstr>
      <vt:lpstr>Why did Honeywell develop MAXPRO Cloud? Values and Benefits for End User…</vt:lpstr>
      <vt:lpstr>MaxproCloud Appliance: HRRH8X – Phase1</vt:lpstr>
      <vt:lpstr>MAXPRO Cloud: the Appliance</vt:lpstr>
      <vt:lpstr>Maxpro Cloud: System Diagram – Phase 1</vt:lpstr>
      <vt:lpstr>Hosted Services: Overview</vt:lpstr>
      <vt:lpstr>Target Customer Segments</vt:lpstr>
      <vt:lpstr>System Pricing Options – Direct only Phase 1</vt:lpstr>
      <vt:lpstr>System Pricing Options – Phase 2</vt:lpstr>
      <vt:lpstr>MAXPRO® Cloud Menu</vt:lpstr>
      <vt:lpstr>MAXPRO Cloud Software and iOS Apps</vt:lpstr>
      <vt:lpstr>Why Cloud technology? </vt:lpstr>
      <vt:lpstr>Why Honeywell?</vt:lpstr>
      <vt:lpstr>Questions?</vt:lpstr>
      <vt:lpstr>Local Storage Options</vt:lpstr>
      <vt:lpstr>Recording Capabilities</vt:lpstr>
      <vt:lpstr>Unit Connections</vt:lpstr>
    </vt:vector>
  </TitlesOfParts>
  <Company>Honeywell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.ppt template</dc:subject>
  <dc:creator>dbottig</dc:creator>
  <cp:keywords>on screen power point template/Honeywell</cp:keywords>
  <dc:description>Honeywell approved template with minimum user hints and tips</dc:description>
  <cp:lastModifiedBy>E187805</cp:lastModifiedBy>
  <cp:revision>4010</cp:revision>
  <cp:lastPrinted>1999-03-26T23:10:12Z</cp:lastPrinted>
  <dcterms:created xsi:type="dcterms:W3CDTF">2003-04-18T00:36:36Z</dcterms:created>
  <dcterms:modified xsi:type="dcterms:W3CDTF">2013-02-06T12:52:23Z</dcterms:modified>
</cp:coreProperties>
</file>