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6" r:id="rId2"/>
    <p:sldId id="347" r:id="rId3"/>
    <p:sldId id="346" r:id="rId4"/>
    <p:sldId id="351" r:id="rId5"/>
    <p:sldId id="349" r:id="rId6"/>
    <p:sldId id="348" r:id="rId7"/>
    <p:sldId id="350" r:id="rId8"/>
  </p:sldIdLst>
  <p:sldSz cx="7315200" cy="4114800"/>
  <p:notesSz cx="6810375" cy="99425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65000"/>
      </a:lnSpc>
      <a:spcBef>
        <a:spcPct val="30000"/>
      </a:spcBef>
      <a:spcAft>
        <a:spcPct val="0"/>
      </a:spcAft>
      <a:buClr>
        <a:srgbClr val="DC241F"/>
      </a:buClr>
      <a:defRPr sz="1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65000"/>
      </a:lnSpc>
      <a:spcBef>
        <a:spcPct val="30000"/>
      </a:spcBef>
      <a:spcAft>
        <a:spcPct val="0"/>
      </a:spcAft>
      <a:buClr>
        <a:srgbClr val="DC241F"/>
      </a:buClr>
      <a:defRPr sz="1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65000"/>
      </a:lnSpc>
      <a:spcBef>
        <a:spcPct val="30000"/>
      </a:spcBef>
      <a:spcAft>
        <a:spcPct val="0"/>
      </a:spcAft>
      <a:buClr>
        <a:srgbClr val="DC241F"/>
      </a:buClr>
      <a:defRPr sz="1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65000"/>
      </a:lnSpc>
      <a:spcBef>
        <a:spcPct val="30000"/>
      </a:spcBef>
      <a:spcAft>
        <a:spcPct val="0"/>
      </a:spcAft>
      <a:buClr>
        <a:srgbClr val="DC241F"/>
      </a:buClr>
      <a:defRPr sz="1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65000"/>
      </a:lnSpc>
      <a:spcBef>
        <a:spcPct val="30000"/>
      </a:spcBef>
      <a:spcAft>
        <a:spcPct val="0"/>
      </a:spcAft>
      <a:buClr>
        <a:srgbClr val="DC241F"/>
      </a:buClr>
      <a:defRPr sz="1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E1F4FF"/>
    <a:srgbClr val="51DC00"/>
    <a:srgbClr val="414141"/>
    <a:srgbClr val="616A74"/>
    <a:srgbClr val="317023"/>
    <a:srgbClr val="DC241F"/>
    <a:srgbClr val="C38E63"/>
    <a:srgbClr val="0053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63" autoAdjust="0"/>
    <p:restoredTop sz="74684" autoAdjust="0"/>
  </p:normalViewPr>
  <p:slideViewPr>
    <p:cSldViewPr snapToGrid="0">
      <p:cViewPr varScale="1">
        <p:scale>
          <a:sx n="139" d="100"/>
          <a:sy n="139" d="100"/>
        </p:scale>
        <p:origin x="-114" y="-180"/>
      </p:cViewPr>
      <p:guideLst>
        <p:guide orient="horz" pos="1296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-2574" y="-108"/>
      </p:cViewPr>
      <p:guideLst>
        <p:guide orient="horz" pos="3132"/>
        <p:guide pos="214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32085" y="9470704"/>
            <a:ext cx="750640" cy="24723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2290" tIns="46985" rIns="92290" bIns="46985">
            <a:spAutoFit/>
          </a:bodyPr>
          <a:lstStyle/>
          <a:p>
            <a:pPr defTabSz="903288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1100" b="0">
                <a:solidFill>
                  <a:schemeClr val="tx1"/>
                </a:solidFill>
              </a:rPr>
              <a:t>Page </a:t>
            </a:r>
            <a:fld id="{F554DE07-0F0A-4EEC-BA0F-4D7B54C7F0FF}" type="slidenum">
              <a:rPr lang="en-US" sz="1100" b="0">
                <a:solidFill>
                  <a:schemeClr val="tx1"/>
                </a:solidFill>
              </a:rPr>
              <a:pPr defTabSz="903288">
                <a:lnSpc>
                  <a:spcPct val="90000"/>
                </a:lnSpc>
                <a:spcBef>
                  <a:spcPct val="0"/>
                </a:spcBef>
                <a:buClrTx/>
                <a:defRPr/>
              </a:pPr>
              <a:t>‹N›</a:t>
            </a:fld>
            <a:endParaRPr lang="en-US" sz="11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32085" y="9470704"/>
            <a:ext cx="750640" cy="24723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2290" tIns="46985" rIns="92290" bIns="46985">
            <a:spAutoFit/>
          </a:bodyPr>
          <a:lstStyle/>
          <a:p>
            <a:pPr defTabSz="903288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1100" b="0">
                <a:solidFill>
                  <a:schemeClr val="tx1"/>
                </a:solidFill>
              </a:rPr>
              <a:t>Page </a:t>
            </a:r>
            <a:fld id="{E23FDE99-E41F-4DBF-B77D-C5AB29E7C9A9}" type="slidenum">
              <a:rPr lang="en-US" sz="1100" b="0">
                <a:solidFill>
                  <a:schemeClr val="tx1"/>
                </a:solidFill>
              </a:rPr>
              <a:pPr defTabSz="903288">
                <a:lnSpc>
                  <a:spcPct val="90000"/>
                </a:lnSpc>
                <a:spcBef>
                  <a:spcPct val="0"/>
                </a:spcBef>
                <a:buClrTx/>
                <a:defRPr/>
              </a:pPr>
              <a:t>‹N›</a:t>
            </a:fld>
            <a:endParaRPr lang="en-US" sz="1100" b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29400" cy="3729037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938" y="4723023"/>
            <a:ext cx="4992501" cy="447643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5646" tIns="48663" rIns="95646" bIns="48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2438"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03288"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55725"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06575"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 userDrawn="1"/>
        </p:nvGrpSpPr>
        <p:grpSpPr bwMode="auto">
          <a:xfrm>
            <a:off x="-1588" y="2886075"/>
            <a:ext cx="7334251" cy="1250950"/>
            <a:chOff x="-1" y="1818"/>
            <a:chExt cx="4620" cy="788"/>
          </a:xfrm>
        </p:grpSpPr>
        <p:sp>
          <p:nvSpPr>
            <p:cNvPr id="5" name="Freeform 21"/>
            <p:cNvSpPr>
              <a:spLocks/>
            </p:cNvSpPr>
            <p:nvPr userDrawn="1"/>
          </p:nvSpPr>
          <p:spPr bwMode="auto">
            <a:xfrm>
              <a:off x="-1" y="1818"/>
              <a:ext cx="4620" cy="231"/>
            </a:xfrm>
            <a:custGeom>
              <a:avLst/>
              <a:gdLst/>
              <a:ahLst/>
              <a:cxnLst>
                <a:cxn ang="0">
                  <a:pos x="0" y="314"/>
                </a:cxn>
                <a:cxn ang="0">
                  <a:pos x="2879" y="0"/>
                </a:cxn>
                <a:cxn ang="0">
                  <a:pos x="5758" y="314"/>
                </a:cxn>
              </a:cxnLst>
              <a:rect l="0" t="0" r="r" b="b"/>
              <a:pathLst>
                <a:path w="5758" h="314">
                  <a:moveTo>
                    <a:pt x="0" y="314"/>
                  </a:moveTo>
                  <a:cubicBezTo>
                    <a:pt x="959" y="157"/>
                    <a:pt x="1919" y="0"/>
                    <a:pt x="2879" y="0"/>
                  </a:cubicBezTo>
                  <a:cubicBezTo>
                    <a:pt x="3839" y="0"/>
                    <a:pt x="4798" y="157"/>
                    <a:pt x="5758" y="31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22"/>
            <p:cNvSpPr>
              <a:spLocks noChangeArrowheads="1"/>
            </p:cNvSpPr>
            <p:nvPr userDrawn="1"/>
          </p:nvSpPr>
          <p:spPr bwMode="auto">
            <a:xfrm>
              <a:off x="-1" y="2047"/>
              <a:ext cx="4620" cy="559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7" name="Picture 19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925" y="3492500"/>
            <a:ext cx="1468438" cy="2714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9275" y="652463"/>
            <a:ext cx="6216650" cy="1143000"/>
          </a:xfrm>
        </p:spPr>
        <p:txBody>
          <a:bodyPr wrap="square"/>
          <a:lstStyle>
            <a:lvl1pPr algn="ctr">
              <a:lnSpc>
                <a:spcPct val="85000"/>
              </a:lnSpc>
              <a:spcBef>
                <a:spcPct val="15000"/>
              </a:spcBef>
              <a:defRPr sz="31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96963" y="1857375"/>
            <a:ext cx="5121275" cy="862013"/>
          </a:xfrm>
        </p:spPr>
        <p:txBody>
          <a:bodyPr/>
          <a:lstStyle>
            <a:lvl1pPr marL="0" indent="0" algn="ctr">
              <a:buFontTx/>
              <a:buNone/>
              <a:defRPr sz="2300">
                <a:solidFill>
                  <a:srgbClr val="0053A5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2" descr="C:\Users\E381465\Documents\Marcoms Data\global guidelines\Stationary\EMEA concepts\Expo Booklet\Kick-off 2013\Links\2013 Kickoff_Logo (EMEA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571" y="3224276"/>
            <a:ext cx="958795" cy="8393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63500"/>
            <a:ext cx="5988050" cy="28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64627" tIns="31746" rIns="64627" bIns="31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#1 Title – 20 Pt. Arial Bold Title Case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654050"/>
            <a:ext cx="6397625" cy="2960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4627" tIns="31746" rIns="64627" bIns="31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Bullet level – 18 pt. Arial bold sentence case</a:t>
            </a:r>
          </a:p>
          <a:p>
            <a:pPr lvl="1"/>
            <a:r>
              <a:rPr lang="en-US" smtClean="0"/>
              <a:t>Second level – 16 pt. Arial bold sentence case</a:t>
            </a:r>
          </a:p>
          <a:p>
            <a:pPr lvl="2"/>
            <a:r>
              <a:rPr lang="en-US" smtClean="0"/>
              <a:t>Third level – 14 pt. Arial sentence case</a:t>
            </a:r>
          </a:p>
        </p:txBody>
      </p:sp>
      <p:grpSp>
        <p:nvGrpSpPr>
          <p:cNvPr id="1028" name="Group 26"/>
          <p:cNvGrpSpPr>
            <a:grpSpLocks/>
          </p:cNvGrpSpPr>
          <p:nvPr userDrawn="1"/>
        </p:nvGrpSpPr>
        <p:grpSpPr bwMode="auto">
          <a:xfrm>
            <a:off x="230188" y="279400"/>
            <a:ext cx="6858000" cy="163513"/>
            <a:chOff x="183" y="456"/>
            <a:chExt cx="5401" cy="129"/>
          </a:xfrm>
        </p:grpSpPr>
        <p:pic>
          <p:nvPicPr>
            <p:cNvPr id="1030" name="Picture 27"/>
            <p:cNvPicPr>
              <a:picLocks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0" y="456"/>
              <a:ext cx="59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2" name="Line 28"/>
            <p:cNvSpPr>
              <a:spLocks noChangeShapeType="1"/>
            </p:cNvSpPr>
            <p:nvPr userDrawn="1"/>
          </p:nvSpPr>
          <p:spPr bwMode="auto">
            <a:xfrm>
              <a:off x="183" y="585"/>
              <a:ext cx="5401" cy="0"/>
            </a:xfrm>
            <a:prstGeom prst="line">
              <a:avLst/>
            </a:prstGeom>
            <a:noFill/>
            <a:ln w="12700">
              <a:solidFill>
                <a:srgbClr val="DC241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8" name="Picture 2" descr="C:\Users\E381465\Documents\Marcoms Data\global guidelines\Stationary\EMEA concepts\Expo Booklet\Kick-off 2013\Links\2013 Kickoff_Logo (EMEA)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910" y="3634109"/>
            <a:ext cx="490621" cy="42948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xStyles>
    <p:titleStyle>
      <a:lvl1pPr algn="l" defTabSz="6524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6524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defTabSz="6524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defTabSz="6524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defTabSz="6524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defTabSz="6524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defTabSz="6524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defTabSz="6524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defTabSz="65246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125413" indent="-125413" algn="l" defTabSz="652463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DC241F"/>
        </a:buClr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327025" indent="-120650" algn="l" defTabSz="652463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0053A5"/>
        </a:buClr>
        <a:buSzPct val="120000"/>
        <a:buFont typeface="Arial" charset="0"/>
        <a:buChar char="-"/>
        <a:defRPr sz="1600" b="1">
          <a:solidFill>
            <a:schemeClr val="tx1"/>
          </a:solidFill>
          <a:latin typeface="+mn-lt"/>
        </a:defRPr>
      </a:lvl2pPr>
      <a:lvl3pPr marL="527050" indent="-119063" algn="l" defTabSz="652463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317023"/>
        </a:buClr>
        <a:buSzPct val="90000"/>
        <a:buFont typeface="Wingdings" pitchFamily="2" charset="2"/>
        <a:buChar char="w"/>
        <a:defRPr sz="1400">
          <a:solidFill>
            <a:schemeClr val="tx1"/>
          </a:solidFill>
          <a:latin typeface="+mn-lt"/>
        </a:defRPr>
      </a:lvl3pPr>
      <a:lvl4pPr marL="695325" indent="-85725" algn="l" defTabSz="652463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rgbClr val="C3C8CD"/>
          </a:solidFill>
          <a:latin typeface="+mn-lt"/>
        </a:defRPr>
      </a:lvl4pPr>
      <a:lvl5pPr marL="1663700" indent="-193675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5pPr>
      <a:lvl6pPr marL="2120900" indent="-193675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6pPr>
      <a:lvl7pPr marL="2578100" indent="-193675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7pPr>
      <a:lvl8pPr marL="3035300" indent="-193675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8pPr>
      <a:lvl9pPr marL="3492500" indent="-193675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78933" y="691303"/>
            <a:ext cx="5737013" cy="862013"/>
          </a:xfrm>
        </p:spPr>
        <p:txBody>
          <a:bodyPr/>
          <a:lstStyle/>
          <a:p>
            <a:r>
              <a:rPr lang="en-US" sz="4400" dirty="0" smtClean="0">
                <a:latin typeface="Arial" charset="0"/>
              </a:rPr>
              <a:t>MAXPRO®</a:t>
            </a:r>
            <a:r>
              <a:rPr lang="de-DE" sz="4400" dirty="0" smtClean="0"/>
              <a:t> </a:t>
            </a:r>
            <a:r>
              <a:rPr lang="de-DE" sz="4400" dirty="0" err="1" smtClean="0"/>
              <a:t>Cloud</a:t>
            </a:r>
            <a:r>
              <a:rPr lang="it-IT" sz="4400" dirty="0" smtClean="0"/>
              <a:t> </a:t>
            </a:r>
            <a:r>
              <a:rPr lang="it-IT" sz="4400" dirty="0" err="1" smtClean="0"/>
              <a:t>Appliance</a:t>
            </a:r>
            <a:endParaRPr lang="it-IT" sz="4400" dirty="0" smtClean="0"/>
          </a:p>
          <a:p>
            <a:endParaRPr lang="it-IT" sz="1000" dirty="0" smtClean="0"/>
          </a:p>
          <a:p>
            <a:r>
              <a:rPr lang="it-IT" sz="2400" dirty="0" smtClean="0"/>
              <a:t>HSG EMEA </a:t>
            </a:r>
            <a:r>
              <a:rPr lang="it-IT" sz="2400" dirty="0" err="1" smtClean="0"/>
              <a:t>Kick-Off</a:t>
            </a:r>
            <a:r>
              <a:rPr lang="it-IT" sz="2400" dirty="0" smtClean="0"/>
              <a:t> 2013</a:t>
            </a:r>
          </a:p>
          <a:p>
            <a:r>
              <a:rPr lang="it-IT" sz="1800" dirty="0" smtClean="0"/>
              <a:t>Redo Bezzo</a:t>
            </a:r>
          </a:p>
          <a:p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MaxPRO WEB three quarter view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652" y="2456126"/>
            <a:ext cx="2497179" cy="80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6527864" y="2467810"/>
            <a:ext cx="131951" cy="16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 anchor="ctr">
            <a:spAutoFit/>
          </a:bodyPr>
          <a:lstStyle/>
          <a:p>
            <a:endParaRPr lang="it-IT"/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Arial" charset="0"/>
              </a:rPr>
              <a:t>MAXPRO®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en-GB" dirty="0" smtClean="0"/>
              <a:t> Appliance – Phase 1	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7506" y="570568"/>
            <a:ext cx="6902689" cy="3496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4627" tIns="31746" rIns="64627" bIns="31746"/>
          <a:lstStyle/>
          <a:p>
            <a:pPr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r>
              <a:rPr lang="en-US" sz="1400" kern="0" dirty="0" smtClean="0">
                <a:solidFill>
                  <a:schemeClr val="tx1"/>
                </a:solidFill>
              </a:rPr>
              <a:t>MPC appliance is: </a:t>
            </a:r>
          </a:p>
          <a:p>
            <a:pPr lvl="1"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a local </a:t>
            </a:r>
            <a:r>
              <a:rPr lang="en-US" sz="1400" u="sng" dirty="0" smtClean="0">
                <a:solidFill>
                  <a:schemeClr val="tx1"/>
                </a:solidFill>
                <a:cs typeface="Arial" charset="0"/>
              </a:rPr>
              <a:t>hybrid encoder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 with a selectable mix of 8 analogue and IP inputs</a:t>
            </a:r>
          </a:p>
          <a:p>
            <a:pPr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r>
              <a:rPr lang="it-IT" sz="1400" dirty="0" smtClean="0">
                <a:solidFill>
                  <a:schemeClr val="tx1"/>
                </a:solidFill>
                <a:cs typeface="Arial" charset="0"/>
              </a:rPr>
              <a:t>MPC </a:t>
            </a:r>
            <a:r>
              <a:rPr lang="it-IT" sz="1400" dirty="0" err="1" smtClean="0">
                <a:solidFill>
                  <a:schemeClr val="tx1"/>
                </a:solidFill>
                <a:cs typeface="Arial" charset="0"/>
              </a:rPr>
              <a:t>appliance</a:t>
            </a:r>
            <a:r>
              <a:rPr lang="it-IT" sz="1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cs typeface="Arial" charset="0"/>
              </a:rPr>
              <a:t>allows</a:t>
            </a:r>
            <a:r>
              <a:rPr lang="it-IT" sz="1400" dirty="0" smtClean="0">
                <a:solidFill>
                  <a:schemeClr val="tx1"/>
                </a:solidFill>
                <a:cs typeface="Arial" charset="0"/>
              </a:rPr>
              <a:t>:</a:t>
            </a:r>
            <a:endParaRPr lang="en-US" sz="1400" dirty="0" smtClean="0">
              <a:solidFill>
                <a:schemeClr val="tx1"/>
              </a:solidFill>
              <a:cs typeface="Arial" charset="0"/>
            </a:endParaRPr>
          </a:p>
          <a:p>
            <a:pPr lvl="1"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Live view, Search &amp; Playback of </a:t>
            </a:r>
            <a:r>
              <a:rPr lang="en-US" sz="1400" u="sng" dirty="0" smtClean="0">
                <a:solidFill>
                  <a:schemeClr val="tx1"/>
                </a:solidFill>
              </a:rPr>
              <a:t>on-site</a:t>
            </a:r>
            <a:r>
              <a:rPr lang="en-US" sz="1400" dirty="0" smtClean="0">
                <a:solidFill>
                  <a:schemeClr val="tx1"/>
                </a:solidFill>
              </a:rPr>
              <a:t> recorded video and Export snapshots &amp; clips over the Internet using a PC, </a:t>
            </a:r>
            <a:r>
              <a:rPr lang="en-US" sz="1400" dirty="0" err="1" smtClean="0">
                <a:solidFill>
                  <a:schemeClr val="tx1"/>
                </a:solidFill>
              </a:rPr>
              <a:t>iPhone</a:t>
            </a:r>
            <a:r>
              <a:rPr lang="en-US" sz="1400" dirty="0" smtClean="0">
                <a:solidFill>
                  <a:schemeClr val="tx1"/>
                </a:solidFill>
              </a:rPr>
              <a:t> &amp; </a:t>
            </a:r>
            <a:r>
              <a:rPr lang="en-US" sz="1400" dirty="0" err="1" smtClean="0">
                <a:solidFill>
                  <a:schemeClr val="tx1"/>
                </a:solidFill>
              </a:rPr>
              <a:t>iPad</a:t>
            </a:r>
            <a:r>
              <a:rPr lang="en-US" sz="1400" dirty="0" smtClean="0">
                <a:solidFill>
                  <a:schemeClr val="tx1"/>
                </a:solidFill>
              </a:rPr>
              <a:t> devices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.		</a:t>
            </a:r>
            <a:endParaRPr lang="en-US" sz="1400" u="sng" dirty="0" smtClean="0">
              <a:solidFill>
                <a:schemeClr val="tx1"/>
              </a:solidFill>
              <a:cs typeface="Arial" charset="0"/>
            </a:endParaRPr>
          </a:p>
          <a:p>
            <a:pPr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r>
              <a:rPr lang="en-GB" sz="1400" b="1" kern="0" dirty="0" smtClean="0">
                <a:solidFill>
                  <a:schemeClr val="tx1"/>
                </a:solidFill>
              </a:rPr>
              <a:t>Key features and benefits:</a:t>
            </a:r>
          </a:p>
          <a:p>
            <a:pPr marL="200682" lvl="1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Easily expandable local storage On-Board (4GB) or USB drives (1TB) or NAS storage (up to 4TB) </a:t>
            </a:r>
          </a:p>
          <a:p>
            <a:pPr marL="200682" lvl="1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All EQUIP, Performance and Hon 720p IP Cameras are supported</a:t>
            </a:r>
          </a:p>
          <a:p>
            <a:pPr marL="200682" lvl="1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endParaRPr lang="en-US" sz="1100" dirty="0" smtClean="0">
              <a:solidFill>
                <a:schemeClr val="tx1"/>
              </a:solidFill>
            </a:endParaRPr>
          </a:p>
          <a:p>
            <a:pPr marL="200682" lvl="1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Easy to install: auto-connection function to Cloud Server and</a:t>
            </a:r>
          </a:p>
          <a:p>
            <a:pPr marL="408165" lvl="1" indent="-165534" algn="l">
              <a:buSzPct val="130000"/>
            </a:pPr>
            <a:r>
              <a:rPr lang="en-US" sz="1100" dirty="0" smtClean="0">
                <a:solidFill>
                  <a:schemeClr val="tx1"/>
                </a:solidFill>
              </a:rPr>
              <a:t>remote update/upgrade of any customer unit</a:t>
            </a:r>
          </a:p>
          <a:p>
            <a:pPr marL="408165" lvl="1" indent="-165534" algn="l">
              <a:buSzPct val="130000"/>
            </a:pPr>
            <a:endParaRPr lang="en-US" sz="1100" dirty="0" smtClean="0">
              <a:solidFill>
                <a:schemeClr val="tx1"/>
              </a:solidFill>
            </a:endParaRPr>
          </a:p>
          <a:p>
            <a:pPr marL="200682" lvl="1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r>
              <a:rPr lang="en-US" sz="1100" dirty="0" smtClean="0">
                <a:solidFill>
                  <a:schemeClr val="tx1"/>
                </a:solidFill>
                <a:cs typeface="Arial" charset="0"/>
              </a:rPr>
              <a:t>Legacy conversion capability </a:t>
            </a:r>
            <a:r>
              <a:rPr lang="en-US" sz="1100" dirty="0" smtClean="0">
                <a:solidFill>
                  <a:schemeClr val="tx1"/>
                </a:solidFill>
                <a:cs typeface="Arial" charset="0"/>
                <a:sym typeface="Wingdings" pitchFamily="2" charset="2"/>
              </a:rPr>
              <a:t></a:t>
            </a:r>
            <a:r>
              <a:rPr lang="en-US" sz="11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100" b="0" dirty="0" smtClean="0">
                <a:solidFill>
                  <a:schemeClr val="tx1"/>
                </a:solidFill>
                <a:cs typeface="Arial" charset="0"/>
              </a:rPr>
              <a:t>easy migration to IP from existing analogue system</a:t>
            </a:r>
          </a:p>
          <a:p>
            <a:pPr marL="200682" lvl="1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No software to purchase, install or maintain </a:t>
            </a:r>
            <a:r>
              <a:rPr lang="en-US" sz="11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100" b="0" dirty="0" smtClean="0">
                <a:solidFill>
                  <a:schemeClr val="tx1"/>
                </a:solidFill>
                <a:sym typeface="Wingdings" pitchFamily="2" charset="2"/>
              </a:rPr>
              <a:t>reduce services and maintenance costs</a:t>
            </a:r>
            <a:endParaRPr lang="en-US" sz="11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MaxPRO WEB back vi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351" y="2785317"/>
            <a:ext cx="5893929" cy="6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6" descr="RV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523" y="730774"/>
            <a:ext cx="5816409" cy="177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ular Callout 12"/>
          <p:cNvSpPr/>
          <p:nvPr/>
        </p:nvSpPr>
        <p:spPr bwMode="auto">
          <a:xfrm>
            <a:off x="926508" y="689523"/>
            <a:ext cx="686287" cy="300038"/>
          </a:xfrm>
          <a:prstGeom prst="wedgeRoundRectCallout">
            <a:avLst>
              <a:gd name="adj1" fmla="val 27200"/>
              <a:gd name="adj2" fmla="val 15054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Power LED Bar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747856" y="1739021"/>
            <a:ext cx="692885" cy="306705"/>
          </a:xfrm>
          <a:prstGeom prst="wedgeRoundRectCallout">
            <a:avLst>
              <a:gd name="adj1" fmla="val 107315"/>
              <a:gd name="adj2" fmla="val -7839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Sleek 1U Design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902650" y="1137785"/>
            <a:ext cx="890854" cy="300038"/>
          </a:xfrm>
          <a:prstGeom prst="wedgeRoundRectCallout">
            <a:avLst>
              <a:gd name="adj1" fmla="val -121132"/>
              <a:gd name="adj2" fmla="val 1734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USB 2.0 </a:t>
            </a:r>
          </a:p>
          <a:p>
            <a:pPr algn="ctr"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Connection</a:t>
            </a:r>
          </a:p>
        </p:txBody>
      </p:sp>
      <p:sp>
        <p:nvSpPr>
          <p:cNvPr id="18" name="Rounded Rectangular Callout 17"/>
          <p:cNvSpPr>
            <a:spLocks noChangeArrowheads="1"/>
          </p:cNvSpPr>
          <p:nvPr/>
        </p:nvSpPr>
        <p:spPr bwMode="auto">
          <a:xfrm>
            <a:off x="2530458" y="703274"/>
            <a:ext cx="1534247" cy="428625"/>
          </a:xfrm>
          <a:prstGeom prst="wedgeRoundRectCallout">
            <a:avLst>
              <a:gd name="adj1" fmla="val -22908"/>
              <a:gd name="adj2" fmla="val 1339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buFont typeface="Times New Roman" pitchFamily="18" charset="0"/>
              <a:buNone/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8 Channel LEDs Showing Channel Status/ Alarm/Network </a:t>
            </a: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5396775" y="2442589"/>
            <a:ext cx="1052151" cy="255270"/>
          </a:xfrm>
          <a:prstGeom prst="wedgeRoundRectCallout">
            <a:avLst>
              <a:gd name="adj1" fmla="val -27266"/>
              <a:gd name="adj2" fmla="val 21359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buFont typeface="Times New Roman" pitchFamily="18" charset="0"/>
              <a:buNone/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4  RJ45 </a:t>
            </a:r>
            <a:r>
              <a:rPr lang="en-US" sz="900" dirty="0" err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PoE</a:t>
            </a: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 IP connections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1210033" y="3608620"/>
            <a:ext cx="1383456" cy="291465"/>
          </a:xfrm>
          <a:prstGeom prst="wedgeRoundRectCallout">
            <a:avLst>
              <a:gd name="adj1" fmla="val -5494"/>
              <a:gd name="adj2" fmla="val -16218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8 Analog BNC </a:t>
            </a:r>
            <a:r>
              <a:rPr lang="en-US" sz="9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Inputs</a:t>
            </a:r>
            <a:endParaRPr lang="en-US" sz="90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Arial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6110901" y="3560408"/>
            <a:ext cx="544411" cy="257175"/>
          </a:xfrm>
          <a:prstGeom prst="wedgeRoundRectCallout">
            <a:avLst>
              <a:gd name="adj1" fmla="val -25174"/>
              <a:gd name="adj2" fmla="val -18631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48V Power</a:t>
            </a: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4621559" y="3558260"/>
            <a:ext cx="1078923" cy="314325"/>
          </a:xfrm>
          <a:prstGeom prst="wedgeRoundRectCallout">
            <a:avLst>
              <a:gd name="adj1" fmla="val -22875"/>
              <a:gd name="adj2" fmla="val -14248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2  RJ45 Network Ports</a:t>
            </a: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4254802" y="2475068"/>
            <a:ext cx="544411" cy="291542"/>
          </a:xfrm>
          <a:prstGeom prst="wedgeRoundRectCallout">
            <a:avLst>
              <a:gd name="adj1" fmla="val -6487"/>
              <a:gd name="adj2" fmla="val 20870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RS232</a:t>
            </a:r>
          </a:p>
          <a:p>
            <a:pPr algn="ctr"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Port</a:t>
            </a:r>
          </a:p>
        </p:txBody>
      </p:sp>
      <p:sp>
        <p:nvSpPr>
          <p:cNvPr id="26" name="Rounded Rectangular Callout 25"/>
          <p:cNvSpPr/>
          <p:nvPr/>
        </p:nvSpPr>
        <p:spPr bwMode="auto">
          <a:xfrm>
            <a:off x="2957628" y="3578886"/>
            <a:ext cx="742378" cy="314325"/>
          </a:xfrm>
          <a:prstGeom prst="wedgeRoundRectCallout">
            <a:avLst>
              <a:gd name="adj1" fmla="val 10889"/>
              <a:gd name="adj2" fmla="val -15560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buFont typeface="Times New Roman" pitchFamily="18" charset="0"/>
              <a:buNone/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Audio In/Out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3529756" y="2456339"/>
            <a:ext cx="544411" cy="255270"/>
          </a:xfrm>
          <a:prstGeom prst="wedgeRoundRectCallout">
            <a:avLst>
              <a:gd name="adj1" fmla="val -12952"/>
              <a:gd name="adj2" fmla="val 16392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Alarm IP/OP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962526" y="2371940"/>
            <a:ext cx="1091607" cy="277792"/>
          </a:xfrm>
          <a:prstGeom prst="wedgeRoundRectCallout">
            <a:avLst>
              <a:gd name="adj1" fmla="val -24717"/>
              <a:gd name="adj2" fmla="val 22661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Local Video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n-US" sz="900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rial" pitchFamily="34" charset="0"/>
              </a:rPr>
              <a:t>Monitor Output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48640" y="144831"/>
            <a:ext cx="6217920" cy="395287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MAXPRO®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en-US" dirty="0" smtClean="0"/>
              <a:t>: </a:t>
            </a:r>
            <a:r>
              <a:rPr lang="en-GB" dirty="0" smtClean="0"/>
              <a:t>HRRH8X </a:t>
            </a:r>
            <a:r>
              <a:rPr lang="en-US" dirty="0" smtClean="0"/>
              <a:t>the Appliance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78933" y="691303"/>
            <a:ext cx="5737013" cy="862013"/>
          </a:xfrm>
        </p:spPr>
        <p:txBody>
          <a:bodyPr/>
          <a:lstStyle/>
          <a:p>
            <a:r>
              <a:rPr lang="en-US" sz="4400" dirty="0" smtClean="0">
                <a:latin typeface="Arial" charset="0"/>
              </a:rPr>
              <a:t>MAXPRO®</a:t>
            </a:r>
            <a:r>
              <a:rPr lang="de-DE" sz="4400" dirty="0" smtClean="0"/>
              <a:t> </a:t>
            </a:r>
            <a:r>
              <a:rPr lang="de-DE" sz="4400" dirty="0" err="1" smtClean="0"/>
              <a:t>Cloud</a:t>
            </a:r>
            <a:r>
              <a:rPr lang="it-IT" sz="4400" dirty="0" smtClean="0"/>
              <a:t> </a:t>
            </a:r>
            <a:r>
              <a:rPr lang="it-IT" sz="4400" dirty="0" err="1" smtClean="0"/>
              <a:t>Solution</a:t>
            </a:r>
            <a:endParaRPr lang="it-IT" sz="4400" dirty="0" smtClean="0"/>
          </a:p>
          <a:p>
            <a:r>
              <a:rPr lang="it-IT" sz="2400" dirty="0" smtClean="0"/>
              <a:t>HSG EMEA </a:t>
            </a:r>
            <a:r>
              <a:rPr lang="it-IT" sz="2400" dirty="0" err="1" smtClean="0"/>
              <a:t>Kick-Off</a:t>
            </a:r>
            <a:r>
              <a:rPr lang="it-IT" sz="2400" dirty="0" smtClean="0"/>
              <a:t> 2013</a:t>
            </a:r>
          </a:p>
          <a:p>
            <a:r>
              <a:rPr lang="it-IT" sz="1800" dirty="0" smtClean="0"/>
              <a:t>Redo Bezzo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02" y="497045"/>
            <a:ext cx="4048760" cy="360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43840" y="144831"/>
            <a:ext cx="6398260" cy="280988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MAXPRO®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en-US" dirty="0" smtClean="0"/>
              <a:t>: System Diagram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4125113" y="513519"/>
            <a:ext cx="3085582" cy="3329914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+mn-lt"/>
              </a:rPr>
              <a:t> View from anywhere and at anytime via standard 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web browser and mobile </a:t>
            </a:r>
            <a:r>
              <a:rPr lang="it-IT" sz="1100" dirty="0" err="1" smtClean="0">
                <a:solidFill>
                  <a:schemeClr val="tx1"/>
                </a:solidFill>
                <a:latin typeface="+mn-lt"/>
              </a:rPr>
              <a:t>devices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lvl="1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Display and access multiple sites automatically based on user privilege</a:t>
            </a:r>
          </a:p>
          <a:p>
            <a:pPr lvl="1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 Drag and drop cameras into </a:t>
            </a:r>
            <a:r>
              <a:rPr lang="it-IT" b="0" dirty="0" smtClean="0">
                <a:solidFill>
                  <a:schemeClr val="tx1"/>
                </a:solidFill>
                <a:latin typeface="+mn-lt"/>
              </a:rPr>
              <a:t>viewing windows</a:t>
            </a:r>
          </a:p>
          <a:p>
            <a:pPr lvl="1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 View live video display of a single camera or quad view with different </a:t>
            </a:r>
            <a:r>
              <a:rPr lang="it-IT" b="0" dirty="0" smtClean="0">
                <a:solidFill>
                  <a:schemeClr val="tx1"/>
                </a:solidFill>
                <a:latin typeface="+mn-lt"/>
              </a:rPr>
              <a:t>salvos</a:t>
            </a:r>
          </a:p>
          <a:p>
            <a:pPr lvl="1" algn="l">
              <a:lnSpc>
                <a:spcPct val="80000"/>
              </a:lnSpc>
              <a:buFont typeface="Arial" pitchFamily="34" charset="0"/>
              <a:buChar char="•"/>
            </a:pPr>
            <a:endParaRPr lang="it-IT" sz="7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 Easy one-click search/review of </a:t>
            </a:r>
            <a:r>
              <a:rPr lang="it-IT" sz="1100" dirty="0" err="1" smtClean="0">
                <a:solidFill>
                  <a:schemeClr val="tx1"/>
                </a:solidFill>
                <a:latin typeface="+mn-lt"/>
              </a:rPr>
              <a:t>recorded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100" dirty="0" err="1" smtClean="0">
                <a:solidFill>
                  <a:schemeClr val="tx1"/>
                </a:solidFill>
                <a:latin typeface="+mn-lt"/>
              </a:rPr>
              <a:t>events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/</a:t>
            </a:r>
            <a:r>
              <a:rPr lang="it-IT" sz="1100" dirty="0" err="1" smtClean="0">
                <a:solidFill>
                  <a:schemeClr val="tx1"/>
                </a:solidFill>
                <a:latin typeface="+mn-lt"/>
              </a:rPr>
              <a:t>clips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1100" dirty="0" smtClean="0">
                <a:solidFill>
                  <a:schemeClr val="tx1"/>
                </a:solidFill>
                <a:latin typeface="+mn-lt"/>
              </a:rPr>
              <a:t>local capture and export of 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snapshots and video </a:t>
            </a:r>
            <a:r>
              <a:rPr lang="it-IT" sz="1100" dirty="0" err="1" smtClean="0">
                <a:solidFill>
                  <a:schemeClr val="tx1"/>
                </a:solidFill>
                <a:latin typeface="+mn-lt"/>
              </a:rPr>
              <a:t>clips</a:t>
            </a:r>
            <a:endParaRPr lang="it-IT" sz="11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endParaRPr lang="it-IT" sz="11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+mn-lt"/>
              </a:rPr>
              <a:t> Remote export of on-site video 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clips </a:t>
            </a:r>
            <a:r>
              <a:rPr lang="it-IT" sz="1100" dirty="0" err="1" smtClean="0">
                <a:solidFill>
                  <a:schemeClr val="tx1"/>
                </a:solidFill>
                <a:latin typeface="+mn-lt"/>
              </a:rPr>
              <a:t>to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 PC or </a:t>
            </a:r>
            <a:r>
              <a:rPr lang="it-IT" sz="1100" dirty="0" err="1" smtClean="0">
                <a:solidFill>
                  <a:schemeClr val="tx1"/>
                </a:solidFill>
                <a:latin typeface="+mn-lt"/>
              </a:rPr>
              <a:t>to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100" dirty="0" err="1" smtClean="0">
                <a:solidFill>
                  <a:schemeClr val="tx1"/>
                </a:solidFill>
                <a:latin typeface="+mn-lt"/>
              </a:rPr>
              <a:t>local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 USB and Re</a:t>
            </a:r>
            <a:r>
              <a:rPr lang="en-US" sz="1100" dirty="0" smtClean="0">
                <a:solidFill>
                  <a:schemeClr val="tx1"/>
                </a:solidFill>
                <a:latin typeface="+mn-lt"/>
              </a:rPr>
              <a:t>view evidence clips using any 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standard video </a:t>
            </a:r>
            <a:r>
              <a:rPr lang="it-IT" sz="1100" dirty="0" err="1" smtClean="0">
                <a:solidFill>
                  <a:schemeClr val="tx1"/>
                </a:solidFill>
                <a:latin typeface="+mn-lt"/>
              </a:rPr>
              <a:t>players</a:t>
            </a:r>
            <a:endParaRPr lang="it-IT" sz="11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endParaRPr lang="it-IT" sz="11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100" dirty="0" err="1" smtClean="0">
                <a:solidFill>
                  <a:schemeClr val="tx1"/>
                </a:solidFill>
                <a:latin typeface="+mn-lt"/>
              </a:rPr>
              <a:t>Secure</a:t>
            </a: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 HTTPS login</a:t>
            </a: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endParaRPr lang="it-IT" sz="11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it-IT" sz="11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Remote export of off-site video </a:t>
            </a:r>
            <a:r>
              <a:rPr lang="it-IT" sz="1100" dirty="0" err="1" smtClean="0">
                <a:solidFill>
                  <a:srgbClr val="FF0000"/>
                </a:solidFill>
              </a:rPr>
              <a:t>clips</a:t>
            </a:r>
            <a:r>
              <a:rPr lang="it-IT" sz="1100" dirty="0" smtClean="0">
                <a:solidFill>
                  <a:srgbClr val="FF0000"/>
                </a:solidFill>
              </a:rPr>
              <a:t> </a:t>
            </a:r>
            <a:r>
              <a:rPr lang="it-IT" sz="1100" dirty="0" err="1" smtClean="0">
                <a:solidFill>
                  <a:srgbClr val="FF0000"/>
                </a:solidFill>
              </a:rPr>
              <a:t>will</a:t>
            </a:r>
            <a:r>
              <a:rPr lang="it-IT" sz="1100" dirty="0" smtClean="0">
                <a:solidFill>
                  <a:srgbClr val="FF0000"/>
                </a:solidFill>
              </a:rPr>
              <a:t> </a:t>
            </a:r>
            <a:r>
              <a:rPr lang="it-IT" sz="1100" dirty="0" err="1" smtClean="0">
                <a:solidFill>
                  <a:srgbClr val="FF0000"/>
                </a:solidFill>
              </a:rPr>
              <a:t>be</a:t>
            </a:r>
            <a:r>
              <a:rPr lang="it-IT" sz="1100" dirty="0" smtClean="0">
                <a:solidFill>
                  <a:srgbClr val="FF0000"/>
                </a:solidFill>
              </a:rPr>
              <a:t> </a:t>
            </a:r>
            <a:r>
              <a:rPr lang="it-IT" sz="1100" dirty="0" err="1" smtClean="0">
                <a:solidFill>
                  <a:srgbClr val="FF0000"/>
                </a:solidFill>
              </a:rPr>
              <a:t>available</a:t>
            </a:r>
            <a:r>
              <a:rPr lang="it-IT" sz="1100" dirty="0" smtClean="0">
                <a:solidFill>
                  <a:srgbClr val="FF0000"/>
                </a:solidFill>
              </a:rPr>
              <a:t> in </a:t>
            </a:r>
            <a:r>
              <a:rPr lang="it-IT" sz="1100" dirty="0" err="1" smtClean="0">
                <a:solidFill>
                  <a:srgbClr val="FF0000"/>
                </a:solidFill>
              </a:rPr>
              <a:t>Phase</a:t>
            </a:r>
            <a:r>
              <a:rPr lang="it-IT" sz="1100" dirty="0" smtClean="0">
                <a:solidFill>
                  <a:srgbClr val="FF0000"/>
                </a:solidFill>
              </a:rPr>
              <a:t> 2 (Q1 -2013)</a:t>
            </a:r>
            <a:endParaRPr lang="it-IT" sz="11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hteck 4"/>
          <p:cNvSpPr/>
          <p:nvPr/>
        </p:nvSpPr>
        <p:spPr>
          <a:xfrm>
            <a:off x="1107508" y="471482"/>
            <a:ext cx="1063971" cy="290621"/>
          </a:xfrm>
          <a:prstGeom prst="rect">
            <a:avLst/>
          </a:prstGeom>
          <a:noFill/>
        </p:spPr>
        <p:txBody>
          <a:bodyPr wrap="square" lIns="65306" tIns="32653" rIns="65306" bIns="3265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1100" spc="36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Available in Q1 2013</a:t>
            </a:r>
            <a:endParaRPr lang="de-DE" sz="1400" spc="36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hteck 4"/>
          <p:cNvSpPr/>
          <p:nvPr/>
        </p:nvSpPr>
        <p:spPr>
          <a:xfrm>
            <a:off x="3315592" y="1393904"/>
            <a:ext cx="1022654" cy="297393"/>
          </a:xfrm>
          <a:prstGeom prst="rect">
            <a:avLst/>
          </a:prstGeom>
          <a:noFill/>
        </p:spPr>
        <p:txBody>
          <a:bodyPr wrap="square" lIns="65306" tIns="32653" rIns="65306" bIns="3265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1100" spc="36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Available in Q1 2013</a:t>
            </a:r>
            <a:endParaRPr lang="de-DE" sz="1400" spc="36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MaxProCloudcollagel_20120207T220922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006" y="1740848"/>
            <a:ext cx="1738862" cy="99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6527864" y="2467810"/>
            <a:ext cx="131951" cy="16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 anchor="ctr">
            <a:spAutoFit/>
          </a:bodyPr>
          <a:lstStyle/>
          <a:p>
            <a:endParaRPr lang="it-IT"/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24717" indent="-124717">
              <a:lnSpc>
                <a:spcPct val="85000"/>
              </a:lnSpc>
              <a:defRPr/>
            </a:pPr>
            <a:r>
              <a:rPr lang="en-US" dirty="0" smtClean="0">
                <a:latin typeface="Arial" charset="0"/>
              </a:rPr>
              <a:t>MAXPRO®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en-GB" dirty="0" smtClean="0"/>
              <a:t> Solution – Phase 2 (Q1-2013)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0634" y="562278"/>
            <a:ext cx="6737685" cy="34493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4627" tIns="31746" rIns="64627" bIns="31746"/>
          <a:lstStyle/>
          <a:p>
            <a:pPr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MPC solution is: </a:t>
            </a:r>
          </a:p>
          <a:p>
            <a:pPr lvl="1"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Remote “cloud-ready” hybrid NVR with a suite of </a:t>
            </a:r>
            <a:r>
              <a:rPr lang="en-US" sz="1400" u="sng" dirty="0" smtClean="0">
                <a:solidFill>
                  <a:schemeClr val="tx1"/>
                </a:solidFill>
                <a:cs typeface="Arial" charset="0"/>
              </a:rPr>
              <a:t>Hosted Video Services</a:t>
            </a:r>
            <a:r>
              <a:rPr lang="en-US" sz="1400" b="0" dirty="0" smtClean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MPC solution allows:</a:t>
            </a:r>
            <a:endParaRPr lang="en-US" sz="1400" dirty="0" smtClean="0">
              <a:solidFill>
                <a:schemeClr val="tx1"/>
              </a:solidFill>
              <a:cs typeface="Arial" charset="0"/>
            </a:endParaRPr>
          </a:p>
          <a:p>
            <a:pPr lvl="1"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the user to access to Live view and to both </a:t>
            </a:r>
            <a:r>
              <a:rPr lang="en-US" sz="1400" u="sng" dirty="0" smtClean="0">
                <a:solidFill>
                  <a:schemeClr val="tx1"/>
                </a:solidFill>
                <a:cs typeface="Arial" charset="0"/>
              </a:rPr>
              <a:t>on-site &amp; off-site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 recorded video (Search &amp; Playback and Export) over the Internet using a PC, </a:t>
            </a:r>
            <a:r>
              <a:rPr lang="en-US" sz="1400" dirty="0" err="1" smtClean="0">
                <a:solidFill>
                  <a:schemeClr val="tx1"/>
                </a:solidFill>
                <a:cs typeface="Arial" charset="0"/>
              </a:rPr>
              <a:t>iPhone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 &amp; </a:t>
            </a:r>
            <a:r>
              <a:rPr lang="en-US" sz="1400" dirty="0" err="1" smtClean="0">
                <a:solidFill>
                  <a:schemeClr val="tx1"/>
                </a:solidFill>
                <a:cs typeface="Arial" charset="0"/>
              </a:rPr>
              <a:t>iPad</a:t>
            </a: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 devices. </a:t>
            </a:r>
          </a:p>
          <a:p>
            <a:pPr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endParaRPr lang="en-GB" sz="400" kern="0" dirty="0" smtClean="0">
              <a:solidFill>
                <a:schemeClr val="tx1"/>
              </a:solidFill>
            </a:endParaRPr>
          </a:p>
          <a:p>
            <a:pPr marL="70014" lvl="1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endParaRPr lang="it-IT" sz="1100" dirty="0" smtClean="0">
              <a:solidFill>
                <a:schemeClr val="tx1"/>
              </a:solidFill>
            </a:endParaRPr>
          </a:p>
          <a:p>
            <a:pPr marL="70014" lvl="1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endParaRPr lang="it-IT" sz="1100" dirty="0" smtClean="0">
              <a:solidFill>
                <a:schemeClr val="tx1"/>
              </a:solidFill>
            </a:endParaRPr>
          </a:p>
          <a:p>
            <a:pPr marL="70014" lvl="1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endParaRPr lang="en-US" sz="1100" dirty="0" smtClean="0">
              <a:solidFill>
                <a:schemeClr val="tx1"/>
              </a:solidFill>
            </a:endParaRPr>
          </a:p>
          <a:p>
            <a:pPr indent="-120182" algn="l">
              <a:lnSpc>
                <a:spcPct val="85000"/>
              </a:lnSpc>
              <a:buClr>
                <a:srgbClr val="0053A5"/>
              </a:buClr>
              <a:buSzPct val="120000"/>
              <a:buFont typeface="Arial" charset="0"/>
              <a:buChar char="-"/>
              <a:defRPr/>
            </a:pPr>
            <a:r>
              <a:rPr lang="en-GB" sz="1400" b="1" kern="0" dirty="0" smtClean="0">
                <a:solidFill>
                  <a:schemeClr val="tx1"/>
                </a:solidFill>
              </a:rPr>
              <a:t>Key features and benefits:</a:t>
            </a:r>
          </a:p>
          <a:p>
            <a:pPr marL="527214" lvl="2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Automatic connection to hosting Server with a wide Hosting Services suite </a:t>
            </a:r>
            <a:r>
              <a:rPr lang="en-US" sz="1100" b="0" dirty="0" smtClean="0">
                <a:solidFill>
                  <a:schemeClr val="tx1"/>
                </a:solidFill>
              </a:rPr>
              <a:t>(Cloud Storage, Email notification on event or with Clip link, customized GUI,…)</a:t>
            </a:r>
          </a:p>
          <a:p>
            <a:pPr marL="527214" lvl="2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RMR generation opportunity from Hosted Video Services </a:t>
            </a:r>
            <a:r>
              <a:rPr lang="en-US" sz="11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b="0" dirty="0" smtClean="0">
                <a:solidFill>
                  <a:schemeClr val="tx1"/>
                </a:solidFill>
              </a:rPr>
              <a:t>Improve entire business value</a:t>
            </a:r>
          </a:p>
          <a:p>
            <a:pPr marL="527214" lvl="2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r>
              <a:rPr lang="en-US" sz="1100" dirty="0" smtClean="0">
                <a:solidFill>
                  <a:schemeClr val="tx1"/>
                </a:solidFill>
                <a:cs typeface="Arial" charset="0"/>
              </a:rPr>
              <a:t>Flexible </a:t>
            </a:r>
            <a:r>
              <a:rPr lang="en-US" sz="1100" dirty="0" smtClean="0">
                <a:solidFill>
                  <a:schemeClr val="tx1"/>
                </a:solidFill>
              </a:rPr>
              <a:t>Cloud Storage options </a:t>
            </a:r>
            <a:r>
              <a:rPr lang="en-US" sz="1100" dirty="0" smtClean="0">
                <a:solidFill>
                  <a:schemeClr val="tx1"/>
                </a:solidFill>
                <a:cs typeface="Arial" charset="0"/>
              </a:rPr>
              <a:t>with different size &amp; cost</a:t>
            </a:r>
            <a:r>
              <a:rPr lang="en-US" sz="11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100" b="0" dirty="0" smtClean="0">
                <a:solidFill>
                  <a:schemeClr val="tx1"/>
                </a:solidFill>
                <a:sym typeface="Wingdings" pitchFamily="2" charset="2"/>
              </a:rPr>
              <a:t>it will r</a:t>
            </a:r>
            <a:r>
              <a:rPr lang="en-US" sz="1100" b="0" dirty="0" smtClean="0">
                <a:solidFill>
                  <a:schemeClr val="tx1"/>
                </a:solidFill>
              </a:rPr>
              <a:t>educes the risk of ‘smash &amp; grab’ or lost Video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</a:p>
          <a:p>
            <a:pPr marL="527214" lvl="2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endParaRPr lang="en-US" sz="1100" dirty="0" smtClean="0">
              <a:solidFill>
                <a:schemeClr val="tx1"/>
              </a:solidFill>
            </a:endParaRPr>
          </a:p>
          <a:p>
            <a:pPr marL="527214" lvl="2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Full Honeywell IP camera support (WDR and 1080p included) and PSIA/ONVIF support</a:t>
            </a:r>
          </a:p>
          <a:p>
            <a:pPr marL="527214" lvl="2" indent="-119049" algn="l">
              <a:lnSpc>
                <a:spcPct val="85000"/>
              </a:lnSpc>
              <a:buClr>
                <a:srgbClr val="317023"/>
              </a:buClr>
              <a:buSzPct val="90000"/>
              <a:buFont typeface="Arial" charset="0"/>
              <a:buChar char="-"/>
              <a:defRPr/>
            </a:pPr>
            <a:endParaRPr lang="en-US" sz="1100" dirty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MAXPRO®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de-DE" dirty="0" smtClean="0"/>
              <a:t> Menu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285" y="536562"/>
          <a:ext cx="7253744" cy="3270625"/>
        </p:xfrm>
        <a:graphic>
          <a:graphicData uri="http://schemas.openxmlformats.org/drawingml/2006/table">
            <a:tbl>
              <a:tblPr/>
              <a:tblGrid>
                <a:gridCol w="403852"/>
                <a:gridCol w="336686"/>
                <a:gridCol w="324426"/>
                <a:gridCol w="324426"/>
                <a:gridCol w="324426"/>
                <a:gridCol w="324426"/>
                <a:gridCol w="324426"/>
                <a:gridCol w="324426"/>
                <a:gridCol w="324426"/>
                <a:gridCol w="324426"/>
                <a:gridCol w="324426"/>
                <a:gridCol w="324426"/>
                <a:gridCol w="472534"/>
                <a:gridCol w="324426"/>
                <a:gridCol w="324426"/>
                <a:gridCol w="338532"/>
                <a:gridCol w="349283"/>
                <a:gridCol w="385011"/>
                <a:gridCol w="336884"/>
                <a:gridCol w="737850"/>
              </a:tblGrid>
              <a:tr h="56470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Features </a:t>
                      </a:r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it-I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_______</a:t>
                      </a:r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it-I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Package</a:t>
                      </a:r>
                    </a:p>
                    <a:p>
                      <a:pPr algn="l" fontAlgn="b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8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Name</a:t>
                      </a: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&amp;</a:t>
                      </a:r>
                    </a:p>
                    <a:p>
                      <a:pPr algn="l" fontAlgn="b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P/N</a:t>
                      </a:r>
                      <a:endParaRPr lang="it-IT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Live View from anywhere anytime</a:t>
                      </a:r>
                    </a:p>
                  </a:txBody>
                  <a:tcPr marL="3558" marR="3558" marT="2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Snapshot</a:t>
                      </a:r>
                      <a:b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I/O Control</a:t>
                      </a:r>
                    </a:p>
                  </a:txBody>
                  <a:tcPr marL="3558" marR="3558" marT="2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Search</a:t>
                      </a: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 playback video</a:t>
                      </a:r>
                    </a:p>
                  </a:txBody>
                  <a:tcPr marL="3558" marR="3558" marT="2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VideoClip Export</a:t>
                      </a:r>
                    </a:p>
                  </a:txBody>
                  <a:tcPr marL="3558" marR="3558" marT="2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Mobile Access Apps</a:t>
                      </a:r>
                    </a:p>
                  </a:txBody>
                  <a:tcPr marL="3558" marR="3558" marT="2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Account Manage-ment  &amp; </a:t>
                      </a:r>
                      <a:r>
                        <a:rPr lang="it-IT" sz="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Setup</a:t>
                      </a:r>
                      <a:endParaRPr lang="it-IT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Smart VMD (analog inputs only)</a:t>
                      </a:r>
                    </a:p>
                  </a:txBody>
                  <a:tcPr marL="3558" marR="3558" marT="2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MAXPRO Portal</a:t>
                      </a:r>
                    </a:p>
                  </a:txBody>
                  <a:tcPr marL="3558" marR="3558" marT="2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Email</a:t>
                      </a: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on </a:t>
                      </a:r>
                      <a:r>
                        <a:rPr lang="it-IT" sz="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Events</a:t>
                      </a:r>
                      <a:endParaRPr lang="it-IT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Email</a:t>
                      </a: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with</a:t>
                      </a: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Clip link</a:t>
                      </a:r>
                    </a:p>
                  </a:txBody>
                  <a:tcPr marL="3558" marR="3558" marT="2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Personalized GUI</a:t>
                      </a:r>
                    </a:p>
                  </a:txBody>
                  <a:tcPr marL="3558" marR="3558" marT="2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Cloud Storage</a:t>
                      </a:r>
                    </a:p>
                  </a:txBody>
                  <a:tcPr marL="3558" marR="3558" marT="2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Clips per Day per Unit</a:t>
                      </a:r>
                    </a:p>
                  </a:txBody>
                  <a:tcPr marL="3558" marR="3558" marT="2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Max number of Clips</a:t>
                      </a:r>
                    </a:p>
                  </a:txBody>
                  <a:tcPr marL="3558" marR="3558" marT="2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Max </a:t>
                      </a:r>
                      <a:r>
                        <a:rPr lang="it-IT" sz="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Storage</a:t>
                      </a:r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Retention in Days</a:t>
                      </a:r>
                    </a:p>
                  </a:txBody>
                  <a:tcPr marL="3558" marR="3558" marT="2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Dealer price per month </a:t>
                      </a:r>
                    </a:p>
                  </a:txBody>
                  <a:tcPr marL="3558" marR="3558" marT="2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Dealer Price </a:t>
                      </a:r>
                      <a:r>
                        <a:rPr lang="en-US" sz="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selecatable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per package</a:t>
                      </a:r>
                    </a:p>
                  </a:txBody>
                  <a:tcPr marL="3558" marR="3558" marT="2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End-User price per month </a:t>
                      </a:r>
                    </a:p>
                  </a:txBody>
                  <a:tcPr marL="3558" marR="3558" marT="26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PACKAGE </a:t>
                      </a:r>
                      <a:r>
                        <a:rPr lang="it-IT" sz="1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details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684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Package available with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initial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launch in November 2012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(Phase 1)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6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Base</a:t>
                      </a:r>
                    </a:p>
                    <a:p>
                      <a:pPr algn="l" fontAlgn="b"/>
                      <a:r>
                        <a:rPr lang="it-IT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MPCB</a:t>
                      </a:r>
                      <a:r>
                        <a:rPr lang="it-IT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l" fontAlgn="b"/>
                      <a:endParaRPr lang="it-IT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 (up to 4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FREE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BBB59">
                            <a:tint val="66000"/>
                            <a:satMod val="160000"/>
                          </a:srgbClr>
                        </a:gs>
                        <a:gs pos="50000">
                          <a:srgbClr val="9BBB59">
                            <a:tint val="44500"/>
                            <a:satMod val="160000"/>
                          </a:srgbClr>
                        </a:gs>
                        <a:gs pos="100000">
                          <a:srgbClr val="9BBB5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FREE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BBB59">
                            <a:tint val="66000"/>
                            <a:satMod val="160000"/>
                          </a:srgbClr>
                        </a:gs>
                        <a:gs pos="50000">
                          <a:srgbClr val="9BBB59">
                            <a:tint val="44500"/>
                            <a:satMod val="160000"/>
                          </a:srgbClr>
                        </a:gs>
                        <a:gs pos="100000">
                          <a:srgbClr val="9BBB5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Regular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Hybrid</a:t>
                      </a:r>
                    </a:p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NVR </a:t>
                      </a:r>
                    </a:p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additional connection fee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8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Packages available with next launch in </a:t>
                      </a:r>
                      <a:r>
                        <a:rPr lang="en-US" sz="8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Q1 2013 (Phase</a:t>
                      </a:r>
                      <a:r>
                        <a:rPr lang="en-US" sz="800" b="1" i="0" u="none" strike="noStrike" baseline="0" dirty="0" smtClean="0">
                          <a:solidFill>
                            <a:srgbClr val="C00000"/>
                          </a:solidFill>
                          <a:latin typeface="Calibri"/>
                        </a:rPr>
                        <a:t> 2</a:t>
                      </a:r>
                      <a:r>
                        <a:rPr lang="en-US" sz="8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)</a:t>
                      </a:r>
                      <a:endParaRPr lang="en-US" sz="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03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Standard</a:t>
                      </a:r>
                    </a:p>
                    <a:p>
                      <a:pPr algn="l" fontAlgn="b"/>
                      <a:r>
                        <a:rPr lang="it-IT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MPCS</a:t>
                      </a:r>
                      <a:endParaRPr lang="it-IT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  <a:endParaRPr lang="it-IT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 (up to 4 ch)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€ </a:t>
                      </a:r>
                      <a:r>
                        <a:rPr lang="it-IT" sz="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12.00 </a:t>
                      </a:r>
                      <a:endParaRPr lang="it-IT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BBB59">
                            <a:tint val="66000"/>
                            <a:satMod val="160000"/>
                          </a:srgbClr>
                        </a:gs>
                        <a:gs pos="50000">
                          <a:srgbClr val="9BBB59">
                            <a:tint val="44500"/>
                            <a:satMod val="160000"/>
                          </a:srgbClr>
                        </a:gs>
                        <a:gs pos="100000">
                          <a:srgbClr val="9BBB5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€  12.00 </a:t>
                      </a:r>
                      <a:endParaRPr lang="it-IT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BBB59">
                            <a:tint val="66000"/>
                            <a:satMod val="160000"/>
                          </a:srgbClr>
                        </a:gs>
                        <a:gs pos="50000">
                          <a:srgbClr val="9BBB59">
                            <a:tint val="44500"/>
                            <a:satMod val="160000"/>
                          </a:srgbClr>
                        </a:gs>
                        <a:gs pos="100000">
                          <a:srgbClr val="9BBB5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remote email configuration &amp; Event monitoring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03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it-IT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Event</a:t>
                      </a:r>
                      <a:endParaRPr lang="it-IT" sz="7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it-IT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MPCE</a:t>
                      </a:r>
                      <a:endParaRPr lang="it-IT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 (up to 4 </a:t>
                      </a:r>
                      <a:r>
                        <a:rPr lang="en-US" sz="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€ </a:t>
                      </a:r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16.00 </a:t>
                      </a:r>
                      <a:endParaRPr lang="it-IT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BBB59">
                            <a:tint val="66000"/>
                            <a:satMod val="160000"/>
                          </a:srgbClr>
                        </a:gs>
                        <a:gs pos="50000">
                          <a:srgbClr val="9BBB59">
                            <a:tint val="44500"/>
                            <a:satMod val="160000"/>
                          </a:srgbClr>
                        </a:gs>
                        <a:gs pos="100000">
                          <a:srgbClr val="9BBB5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€  16.00 </a:t>
                      </a:r>
                      <a:endParaRPr lang="it-IT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BBB59">
                            <a:tint val="66000"/>
                            <a:satMod val="160000"/>
                          </a:srgbClr>
                        </a:gs>
                        <a:gs pos="50000">
                          <a:srgbClr val="9BBB59">
                            <a:tint val="44500"/>
                            <a:satMod val="160000"/>
                          </a:srgbClr>
                        </a:gs>
                        <a:gs pos="100000">
                          <a:srgbClr val="9BBB5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 Event Configuration with Clip storage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03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Premium</a:t>
                      </a:r>
                    </a:p>
                    <a:p>
                      <a:pPr algn="l" fontAlgn="b"/>
                      <a:r>
                        <a:rPr lang="it-IT" sz="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it-IT" sz="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MPCxxxC</a:t>
                      </a:r>
                      <a:endParaRPr lang="it-IT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 (up to 4 </a:t>
                      </a:r>
                      <a:r>
                        <a:rPr lang="en-US" sz="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€  20.00 </a:t>
                      </a:r>
                      <a:endParaRPr lang="it-IT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BBB59">
                            <a:tint val="66000"/>
                            <a:satMod val="160000"/>
                          </a:srgbClr>
                        </a:gs>
                        <a:gs pos="50000">
                          <a:srgbClr val="9BBB59">
                            <a:tint val="44500"/>
                            <a:satMod val="160000"/>
                          </a:srgbClr>
                        </a:gs>
                        <a:gs pos="100000">
                          <a:srgbClr val="9BBB5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€  20.00 </a:t>
                      </a:r>
                      <a:endParaRPr lang="it-IT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BBB59">
                            <a:tint val="66000"/>
                            <a:satMod val="160000"/>
                          </a:srgbClr>
                        </a:gs>
                        <a:gs pos="50000">
                          <a:srgbClr val="9BBB59">
                            <a:tint val="44500"/>
                            <a:satMod val="160000"/>
                          </a:srgbClr>
                        </a:gs>
                        <a:gs pos="100000">
                          <a:srgbClr val="9BBB5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Email &amp; Event configuration with Off-Site Storage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81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Selectable per Unit storage options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MPC300C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€   4.00 </a:t>
                      </a:r>
                      <a:endParaRPr lang="it-IT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BBB59">
                            <a:tint val="66000"/>
                            <a:satMod val="160000"/>
                          </a:srgbClr>
                        </a:gs>
                        <a:gs pos="50000">
                          <a:srgbClr val="9BBB59">
                            <a:tint val="44500"/>
                            <a:satMod val="160000"/>
                          </a:srgbClr>
                        </a:gs>
                        <a:gs pos="100000">
                          <a:srgbClr val="9BBB5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81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MPC600C</a:t>
                      </a:r>
                      <a:endParaRPr lang="it-IT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€ </a:t>
                      </a:r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8.00 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BBB59">
                            <a:tint val="66000"/>
                            <a:satMod val="160000"/>
                          </a:srgbClr>
                        </a:gs>
                        <a:gs pos="50000">
                          <a:srgbClr val="9BBB59">
                            <a:tint val="44500"/>
                            <a:satMod val="160000"/>
                          </a:srgbClr>
                        </a:gs>
                        <a:gs pos="100000">
                          <a:srgbClr val="9BBB5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81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4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Maxpro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Cloud Unit</a:t>
                      </a:r>
                    </a:p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HRRH8X </a:t>
                      </a:r>
                    </a:p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Net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Price: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€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MPC1200C</a:t>
                      </a:r>
                      <a:endParaRPr lang="it-IT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€ </a:t>
                      </a:r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12.00 </a:t>
                      </a:r>
                      <a:endParaRPr lang="it-IT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BBB59">
                            <a:tint val="66000"/>
                            <a:satMod val="160000"/>
                          </a:srgbClr>
                        </a:gs>
                        <a:gs pos="50000">
                          <a:srgbClr val="9BBB59">
                            <a:tint val="44500"/>
                            <a:satMod val="160000"/>
                          </a:srgbClr>
                        </a:gs>
                        <a:gs pos="100000">
                          <a:srgbClr val="9BBB5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81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MPC2400C</a:t>
                      </a:r>
                      <a:endParaRPr lang="it-IT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r>
                        <a:rPr lang="it-IT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2400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€ </a:t>
                      </a:r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20.00 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BBB59">
                            <a:tint val="66000"/>
                            <a:satMod val="160000"/>
                          </a:srgbClr>
                        </a:gs>
                        <a:gs pos="50000">
                          <a:srgbClr val="9BBB59">
                            <a:tint val="44500"/>
                            <a:satMod val="160000"/>
                          </a:srgbClr>
                        </a:gs>
                        <a:gs pos="100000">
                          <a:srgbClr val="9BBB5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81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MPC3600C</a:t>
                      </a:r>
                      <a:endParaRPr lang="it-IT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3600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€   </a:t>
                      </a: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30.00 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BBB59">
                            <a:tint val="66000"/>
                            <a:satMod val="160000"/>
                          </a:srgbClr>
                        </a:gs>
                        <a:gs pos="50000">
                          <a:srgbClr val="9BBB59">
                            <a:tint val="44500"/>
                            <a:satMod val="160000"/>
                          </a:srgbClr>
                        </a:gs>
                        <a:gs pos="100000">
                          <a:srgbClr val="9BBB5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44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MPC4800C</a:t>
                      </a:r>
                      <a:endParaRPr lang="it-IT" sz="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4800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€   </a:t>
                      </a:r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40.00 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BBB59">
                            <a:tint val="66000"/>
                            <a:satMod val="160000"/>
                          </a:srgbClr>
                        </a:gs>
                        <a:gs pos="50000">
                          <a:srgbClr val="9BBB59">
                            <a:tint val="44500"/>
                            <a:satMod val="160000"/>
                          </a:srgbClr>
                        </a:gs>
                        <a:gs pos="100000">
                          <a:srgbClr val="9BBB5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58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Additional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€     xxx 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BBB59">
                            <a:tint val="66000"/>
                            <a:satMod val="160000"/>
                          </a:srgbClr>
                        </a:gs>
                        <a:gs pos="50000">
                          <a:srgbClr val="9BBB59">
                            <a:tint val="44500"/>
                            <a:satMod val="160000"/>
                          </a:srgbClr>
                        </a:gs>
                        <a:gs pos="100000">
                          <a:srgbClr val="9BBB5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58" marR="3558" marT="26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 rot="19088502">
            <a:off x="5250135" y="2424481"/>
            <a:ext cx="1912728" cy="666877"/>
          </a:xfrm>
          <a:prstGeom prst="rect">
            <a:avLst/>
          </a:prstGeom>
          <a:noFill/>
        </p:spPr>
        <p:txBody>
          <a:bodyPr wrap="square" lIns="65306" tIns="32653" rIns="65306" bIns="3265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2400" spc="36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Preliminary</a:t>
            </a:r>
            <a:endParaRPr lang="de-DE" sz="2400" spc="36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de-DE" sz="2400" spc="36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prices</a:t>
            </a:r>
            <a:endParaRPr lang="de-DE" sz="2400" spc="3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C241F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64627" tIns="31746" rIns="64627" bIns="31746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65000"/>
          </a:lnSpc>
          <a:spcBef>
            <a:spcPct val="30000"/>
          </a:spcBef>
          <a:spcAft>
            <a:spcPct val="0"/>
          </a:spcAft>
          <a:buClr>
            <a:srgbClr val="DC241F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C241F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64627" tIns="31746" rIns="64627" bIns="31746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65000"/>
          </a:lnSpc>
          <a:spcBef>
            <a:spcPct val="30000"/>
          </a:spcBef>
          <a:spcAft>
            <a:spcPct val="0"/>
          </a:spcAft>
          <a:buClr>
            <a:srgbClr val="DC241F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13813</TotalTime>
  <Pages>5</Pages>
  <Words>697</Words>
  <Application>Microsoft Office PowerPoint</Application>
  <PresentationFormat>Personalizzato</PresentationFormat>
  <Paragraphs>322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Default Design</vt:lpstr>
      <vt:lpstr>Diapositiva 1</vt:lpstr>
      <vt:lpstr>MAXPRO® Cloud Appliance – Phase 1 </vt:lpstr>
      <vt:lpstr>MAXPRO® Cloud: HRRH8X the Appliance</vt:lpstr>
      <vt:lpstr>Diapositiva 4</vt:lpstr>
      <vt:lpstr>MAXPRO® Cloud: System Diagram</vt:lpstr>
      <vt:lpstr>MAXPRO® Cloud Solution – Phase 2 (Q1-2013)</vt:lpstr>
      <vt:lpstr>MAXPRO® Cloud Menu</vt:lpstr>
    </vt:vector>
  </TitlesOfParts>
  <Company>Honeywell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>.ppt template</dc:subject>
  <dc:creator>dbottig</dc:creator>
  <cp:keywords>on screen power point template/Honeywell</cp:keywords>
  <dc:description>Honeywell approved template with minimum user hints and tips</dc:description>
  <cp:lastModifiedBy>E192879</cp:lastModifiedBy>
  <cp:revision>252</cp:revision>
  <cp:lastPrinted>1999-03-26T23:10:12Z</cp:lastPrinted>
  <dcterms:created xsi:type="dcterms:W3CDTF">2003-04-18T00:36:36Z</dcterms:created>
  <dcterms:modified xsi:type="dcterms:W3CDTF">2013-01-23T11:01:00Z</dcterms:modified>
</cp:coreProperties>
</file>