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6" r:id="rId2"/>
    <p:sldId id="347" r:id="rId3"/>
    <p:sldId id="346" r:id="rId4"/>
    <p:sldId id="351" r:id="rId5"/>
    <p:sldId id="349" r:id="rId6"/>
    <p:sldId id="348" r:id="rId7"/>
  </p:sldIdLst>
  <p:sldSz cx="7315200" cy="41148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1F4FF"/>
    <a:srgbClr val="51DC00"/>
    <a:srgbClr val="414141"/>
    <a:srgbClr val="616A74"/>
    <a:srgbClr val="317023"/>
    <a:srgbClr val="DC241F"/>
    <a:srgbClr val="C38E63"/>
    <a:srgbClr val="0053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3" autoAdjust="0"/>
    <p:restoredTop sz="74684" autoAdjust="0"/>
  </p:normalViewPr>
  <p:slideViewPr>
    <p:cSldViewPr snapToGrid="0">
      <p:cViewPr varScale="1">
        <p:scale>
          <a:sx n="125" d="100"/>
          <a:sy n="125" d="100"/>
        </p:scale>
        <p:origin x="-426" y="-84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574" y="-108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60719" y="9748943"/>
            <a:ext cx="782485" cy="25450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5483" tIns="48611" rIns="95483" bIns="48611">
            <a:spAutoFit/>
          </a:bodyPr>
          <a:lstStyle/>
          <a:p>
            <a:pPr defTabSz="934542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100" b="0" dirty="0">
                <a:solidFill>
                  <a:schemeClr val="tx1"/>
                </a:solidFill>
              </a:rPr>
              <a:t>Page </a:t>
            </a:r>
            <a:fld id="{F554DE07-0F0A-4EEC-BA0F-4D7B54C7F0FF}" type="slidenum">
              <a:rPr lang="en-US" sz="1100" b="0">
                <a:solidFill>
                  <a:schemeClr val="tx1"/>
                </a:solidFill>
              </a:rPr>
              <a:pPr defTabSz="934542">
                <a:lnSpc>
                  <a:spcPct val="90000"/>
                </a:lnSpc>
                <a:spcBef>
                  <a:spcPct val="0"/>
                </a:spcBef>
                <a:buClrTx/>
                <a:defRPr/>
              </a:pPr>
              <a:t>‹N›</a:t>
            </a:fld>
            <a:endParaRPr lang="en-US" sz="11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60719" y="9748943"/>
            <a:ext cx="782485" cy="25450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5483" tIns="48611" rIns="95483" bIns="48611">
            <a:spAutoFit/>
          </a:bodyPr>
          <a:lstStyle/>
          <a:p>
            <a:pPr defTabSz="934542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100" b="0" dirty="0">
                <a:solidFill>
                  <a:schemeClr val="tx1"/>
                </a:solidFill>
              </a:rPr>
              <a:t>Page </a:t>
            </a:r>
            <a:fld id="{E23FDE99-E41F-4DBF-B77D-C5AB29E7C9A9}" type="slidenum">
              <a:rPr lang="en-US" sz="1100" b="0">
                <a:solidFill>
                  <a:schemeClr val="tx1"/>
                </a:solidFill>
              </a:rPr>
              <a:pPr defTabSz="934542">
                <a:lnSpc>
                  <a:spcPct val="90000"/>
                </a:lnSpc>
                <a:spcBef>
                  <a:spcPct val="0"/>
                </a:spcBef>
                <a:buClrTx/>
                <a:defRPr/>
              </a:pPr>
              <a:t>‹N›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00" y="4861780"/>
            <a:ext cx="5204304" cy="46079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8955" tIns="50347" rIns="98955" bIns="50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328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0657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 userDrawn="1"/>
        </p:nvGrpSpPr>
        <p:grpSpPr bwMode="auto">
          <a:xfrm>
            <a:off x="-1588" y="2886075"/>
            <a:ext cx="7334251" cy="1250950"/>
            <a:chOff x="-1" y="1818"/>
            <a:chExt cx="4620" cy="788"/>
          </a:xfrm>
        </p:grpSpPr>
        <p:sp>
          <p:nvSpPr>
            <p:cNvPr id="5" name="Freeform 21"/>
            <p:cNvSpPr>
              <a:spLocks/>
            </p:cNvSpPr>
            <p:nvPr userDrawn="1"/>
          </p:nvSpPr>
          <p:spPr bwMode="auto">
            <a:xfrm>
              <a:off x="-1" y="1818"/>
              <a:ext cx="4620" cy="231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22"/>
            <p:cNvSpPr>
              <a:spLocks noChangeArrowheads="1"/>
            </p:cNvSpPr>
            <p:nvPr userDrawn="1"/>
          </p:nvSpPr>
          <p:spPr bwMode="auto">
            <a:xfrm>
              <a:off x="-1" y="2047"/>
              <a:ext cx="4620" cy="559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" name="Picture 19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3492500"/>
            <a:ext cx="1468438" cy="2714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9275" y="652463"/>
            <a:ext cx="6216650" cy="1143000"/>
          </a:xfrm>
        </p:spPr>
        <p:txBody>
          <a:bodyPr wrap="square"/>
          <a:lstStyle>
            <a:lvl1pPr algn="ctr">
              <a:lnSpc>
                <a:spcPct val="85000"/>
              </a:lnSpc>
              <a:spcBef>
                <a:spcPct val="15000"/>
              </a:spcBef>
              <a:defRPr sz="31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96963" y="1857375"/>
            <a:ext cx="5121275" cy="862013"/>
          </a:xfrm>
        </p:spPr>
        <p:txBody>
          <a:bodyPr/>
          <a:lstStyle>
            <a:lvl1pPr marL="0" indent="0" algn="ctr">
              <a:buFontTx/>
              <a:buNone/>
              <a:defRPr sz="2300">
                <a:solidFill>
                  <a:srgbClr val="0053A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2" descr="C:\Users\E381465\Documents\Marcoms Data\global guidelines\Stationary\EMEA concepts\Expo Booklet\Kick-off 2013\Links\2013 Kickoff_Logo (EMEA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71" y="3224276"/>
            <a:ext cx="958795" cy="8393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3500"/>
            <a:ext cx="5988050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627" tIns="31746" rIns="64627" bIns="31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#1 Title – 20 Pt. Arial Bold Title Case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654050"/>
            <a:ext cx="6397625" cy="296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4627" tIns="31746" rIns="64627" bIns="31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 level – 18 pt. Arial bold sentence case</a:t>
            </a:r>
          </a:p>
          <a:p>
            <a:pPr lvl="1"/>
            <a:r>
              <a:rPr lang="en-US" smtClean="0"/>
              <a:t>Second level – 16 pt. Arial bold sentence case</a:t>
            </a:r>
          </a:p>
          <a:p>
            <a:pPr lvl="2"/>
            <a:r>
              <a:rPr lang="en-US" smtClean="0"/>
              <a:t>Third level – 14 pt. Arial sentence case</a:t>
            </a:r>
          </a:p>
        </p:txBody>
      </p:sp>
      <p:grpSp>
        <p:nvGrpSpPr>
          <p:cNvPr id="1028" name="Group 26"/>
          <p:cNvGrpSpPr>
            <a:grpSpLocks/>
          </p:cNvGrpSpPr>
          <p:nvPr userDrawn="1"/>
        </p:nvGrpSpPr>
        <p:grpSpPr bwMode="auto">
          <a:xfrm>
            <a:off x="230188" y="279400"/>
            <a:ext cx="6858000" cy="163513"/>
            <a:chOff x="183" y="456"/>
            <a:chExt cx="5401" cy="129"/>
          </a:xfrm>
        </p:grpSpPr>
        <p:pic>
          <p:nvPicPr>
            <p:cNvPr id="1030" name="Picture 27"/>
            <p:cNvPicPr>
              <a:picLocks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0" y="456"/>
              <a:ext cx="59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Line 28"/>
            <p:cNvSpPr>
              <a:spLocks noChangeShapeType="1"/>
            </p:cNvSpPr>
            <p:nvPr userDrawn="1"/>
          </p:nvSpPr>
          <p:spPr bwMode="auto">
            <a:xfrm>
              <a:off x="183" y="585"/>
              <a:ext cx="5401" cy="0"/>
            </a:xfrm>
            <a:prstGeom prst="line">
              <a:avLst/>
            </a:prstGeom>
            <a:noFill/>
            <a:ln w="12700">
              <a:solidFill>
                <a:srgbClr val="DC241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8" name="Picture 2" descr="C:\Users\E381465\Documents\Marcoms Data\global guidelines\Stationary\EMEA concepts\Expo Booklet\Kick-off 2013\Links\2013 Kickoff_Logo (EMEA)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0" y="3634109"/>
            <a:ext cx="490621" cy="42948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xStyles>
    <p:titleStyle>
      <a:lvl1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125413" indent="-125413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DC241F"/>
        </a:buClr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27025" indent="-120650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53A5"/>
        </a:buClr>
        <a:buSzPct val="120000"/>
        <a:buFont typeface="Arial" charset="0"/>
        <a:buChar char="-"/>
        <a:defRPr sz="1600" b="1">
          <a:solidFill>
            <a:schemeClr val="tx1"/>
          </a:solidFill>
          <a:latin typeface="+mn-lt"/>
        </a:defRPr>
      </a:lvl2pPr>
      <a:lvl3pPr marL="527050" indent="-119063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317023"/>
        </a:buClr>
        <a:buSzPct val="90000"/>
        <a:buFont typeface="Wingdings" pitchFamily="2" charset="2"/>
        <a:buChar char="w"/>
        <a:defRPr sz="1400">
          <a:solidFill>
            <a:schemeClr val="tx1"/>
          </a:solidFill>
          <a:latin typeface="+mn-lt"/>
        </a:defRPr>
      </a:lvl3pPr>
      <a:lvl4pPr marL="695325" indent="-85725" algn="l" defTabSz="652463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rgbClr val="C3C8CD"/>
          </a:solidFill>
          <a:latin typeface="+mn-lt"/>
        </a:defRPr>
      </a:lvl4pPr>
      <a:lvl5pPr marL="16637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5pPr>
      <a:lvl6pPr marL="21209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6pPr>
      <a:lvl7pPr marL="25781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7pPr>
      <a:lvl8pPr marL="30353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8pPr>
      <a:lvl9pPr marL="34925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8933" y="691303"/>
            <a:ext cx="5737013" cy="862013"/>
          </a:xfrm>
        </p:spPr>
        <p:txBody>
          <a:bodyPr/>
          <a:lstStyle/>
          <a:p>
            <a:r>
              <a:rPr lang="en-US" sz="4400" dirty="0" smtClean="0">
                <a:latin typeface="Arial" charset="0"/>
              </a:rPr>
              <a:t>MAXPRO®</a:t>
            </a:r>
            <a:r>
              <a:rPr lang="de-DE" sz="4400" dirty="0" smtClean="0"/>
              <a:t> </a:t>
            </a:r>
            <a:r>
              <a:rPr lang="de-DE" sz="4400" dirty="0" err="1" smtClean="0"/>
              <a:t>Cloud</a:t>
            </a:r>
            <a:r>
              <a:rPr lang="it-IT" sz="4400" dirty="0" smtClean="0"/>
              <a:t> </a:t>
            </a:r>
            <a:r>
              <a:rPr lang="it-IT" sz="4400" dirty="0" err="1" smtClean="0"/>
              <a:t>Appliance</a:t>
            </a:r>
            <a:endParaRPr lang="it-IT" sz="4400" dirty="0" smtClean="0"/>
          </a:p>
          <a:p>
            <a:endParaRPr lang="it-IT" sz="1000" dirty="0" smtClean="0"/>
          </a:p>
          <a:p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axPRO WEB three quarter view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652" y="2456126"/>
            <a:ext cx="2497179" cy="80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527864" y="2467810"/>
            <a:ext cx="131951" cy="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 anchor="ctr">
            <a:spAutoFit/>
          </a:bodyPr>
          <a:lstStyle/>
          <a:p>
            <a:endParaRPr lang="it-IT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GB" dirty="0" smtClean="0"/>
              <a:t> Appliance – Phase 1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7506" y="570568"/>
            <a:ext cx="6902689" cy="3496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627" tIns="31746" rIns="64627" bIns="31746"/>
          <a:lstStyle/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MPC appliance is: </a:t>
            </a: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a local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hybrid encoder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with a selectable mix of 8 analogue and IP inputs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MPC </a:t>
            </a:r>
            <a:r>
              <a:rPr lang="it-IT" sz="1400" dirty="0" err="1" smtClean="0">
                <a:solidFill>
                  <a:schemeClr val="tx1"/>
                </a:solidFill>
                <a:cs typeface="Arial" charset="0"/>
              </a:rPr>
              <a:t>appliance</a:t>
            </a: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cs typeface="Arial" charset="0"/>
              </a:rPr>
              <a:t>allows</a:t>
            </a: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Live view, Search &amp; Playback of </a:t>
            </a:r>
            <a:r>
              <a:rPr lang="en-US" sz="1400" u="sng" dirty="0" smtClean="0">
                <a:solidFill>
                  <a:schemeClr val="tx1"/>
                </a:solidFill>
              </a:rPr>
              <a:t>on-site</a:t>
            </a:r>
            <a:r>
              <a:rPr lang="en-US" sz="1400" dirty="0" smtClean="0">
                <a:solidFill>
                  <a:schemeClr val="tx1"/>
                </a:solidFill>
              </a:rPr>
              <a:t> recorded video and Export snapshots &amp; clips over the Internet using a PC, </a:t>
            </a:r>
            <a:r>
              <a:rPr lang="en-US" sz="1400" dirty="0" err="1" smtClean="0">
                <a:solidFill>
                  <a:schemeClr val="tx1"/>
                </a:solidFill>
              </a:rPr>
              <a:t>iPhone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iPad</a:t>
            </a:r>
            <a:r>
              <a:rPr lang="en-US" sz="1400" dirty="0" smtClean="0">
                <a:solidFill>
                  <a:schemeClr val="tx1"/>
                </a:solidFill>
              </a:rPr>
              <a:t> devices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.		</a:t>
            </a:r>
            <a:endParaRPr lang="en-US" sz="1400" u="sng" dirty="0" smtClean="0">
              <a:solidFill>
                <a:schemeClr val="tx1"/>
              </a:solidFill>
              <a:cs typeface="Arial" charset="0"/>
            </a:endParaRP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GB" sz="1400" b="1" kern="0" dirty="0" smtClean="0">
                <a:solidFill>
                  <a:schemeClr val="tx1"/>
                </a:solidFill>
              </a:rPr>
              <a:t>Key features and benefits: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Easily expandable local storage On-Board (4GB) or USB drives (1TB) or NAS storage (up to 4TB) 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All EQUIP, Performance and Hon 720p IP Cameras are supported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Easy to install: auto-connection function to Cloud Server and</a:t>
            </a:r>
          </a:p>
          <a:p>
            <a:pPr marL="408165" lvl="1" indent="-165534" algn="l">
              <a:buSzPct val="130000"/>
            </a:pPr>
            <a:r>
              <a:rPr lang="en-US" sz="1100" dirty="0" smtClean="0">
                <a:solidFill>
                  <a:schemeClr val="tx1"/>
                </a:solidFill>
              </a:rPr>
              <a:t>remote update/upgrade of any customer unit</a:t>
            </a:r>
          </a:p>
          <a:p>
            <a:pPr marL="408165" lvl="1" indent="-165534" algn="l">
              <a:buSzPct val="130000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Legacy conversion capability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cs typeface="Arial" charset="0"/>
              </a:rPr>
              <a:t>easy migration to IP from existing analogue system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No software to purchase, install or maintain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b="0" dirty="0" smtClean="0">
                <a:solidFill>
                  <a:schemeClr val="tx1"/>
                </a:solidFill>
                <a:sym typeface="Wingdings" pitchFamily="2" charset="2"/>
              </a:rPr>
              <a:t>reduce services and maintenance costs</a:t>
            </a:r>
            <a:endParaRPr lang="en-US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MaxPRO WEB back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51" y="2785317"/>
            <a:ext cx="5893929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6" descr="RV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3" y="730774"/>
            <a:ext cx="5816409" cy="17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926508" y="689523"/>
            <a:ext cx="686287" cy="300038"/>
          </a:xfrm>
          <a:prstGeom prst="wedgeRoundRectCallout">
            <a:avLst>
              <a:gd name="adj1" fmla="val 27200"/>
              <a:gd name="adj2" fmla="val 1505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Power LED Bar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47856" y="1739021"/>
            <a:ext cx="692885" cy="306705"/>
          </a:xfrm>
          <a:prstGeom prst="wedgeRoundRectCallout">
            <a:avLst>
              <a:gd name="adj1" fmla="val 107315"/>
              <a:gd name="adj2" fmla="val -783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Sleek 1U Design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902650" y="1137785"/>
            <a:ext cx="890854" cy="300038"/>
          </a:xfrm>
          <a:prstGeom prst="wedgeRoundRectCallout">
            <a:avLst>
              <a:gd name="adj1" fmla="val -121132"/>
              <a:gd name="adj2" fmla="val 1734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USB 2.0 </a:t>
            </a:r>
          </a:p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Connection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2530458" y="703274"/>
            <a:ext cx="1534247" cy="428625"/>
          </a:xfrm>
          <a:prstGeom prst="wedgeRoundRectCallout">
            <a:avLst>
              <a:gd name="adj1" fmla="val -22908"/>
              <a:gd name="adj2" fmla="val 1339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8 Channel LEDs Showing Channel Status/ Alarm/Network 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5396775" y="2442589"/>
            <a:ext cx="1052151" cy="255270"/>
          </a:xfrm>
          <a:prstGeom prst="wedgeRoundRectCallout">
            <a:avLst>
              <a:gd name="adj1" fmla="val -27266"/>
              <a:gd name="adj2" fmla="val 21359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4  RJ45 </a:t>
            </a:r>
            <a:r>
              <a:rPr lang="en-US" sz="9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PoE</a:t>
            </a: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IP connections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210033" y="3608620"/>
            <a:ext cx="1383456" cy="291465"/>
          </a:xfrm>
          <a:prstGeom prst="wedgeRoundRectCallout">
            <a:avLst>
              <a:gd name="adj1" fmla="val -5494"/>
              <a:gd name="adj2" fmla="val -1621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8 Analog BNC </a:t>
            </a:r>
            <a:r>
              <a:rPr lang="en-US" sz="9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Inputs</a:t>
            </a:r>
            <a:endParaRPr lang="en-US" sz="9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6110901" y="3560408"/>
            <a:ext cx="544411" cy="257175"/>
          </a:xfrm>
          <a:prstGeom prst="wedgeRoundRectCallout">
            <a:avLst>
              <a:gd name="adj1" fmla="val -25174"/>
              <a:gd name="adj2" fmla="val -1863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48V Power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621559" y="3558260"/>
            <a:ext cx="1078923" cy="314325"/>
          </a:xfrm>
          <a:prstGeom prst="wedgeRoundRectCallout">
            <a:avLst>
              <a:gd name="adj1" fmla="val -22875"/>
              <a:gd name="adj2" fmla="val -1424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2  RJ45 Network Ports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4254802" y="2475068"/>
            <a:ext cx="544411" cy="291542"/>
          </a:xfrm>
          <a:prstGeom prst="wedgeRoundRectCallout">
            <a:avLst>
              <a:gd name="adj1" fmla="val -6487"/>
              <a:gd name="adj2" fmla="val 2087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RS232</a:t>
            </a:r>
          </a:p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Port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2957628" y="3578886"/>
            <a:ext cx="742378" cy="314325"/>
          </a:xfrm>
          <a:prstGeom prst="wedgeRoundRectCallout">
            <a:avLst>
              <a:gd name="adj1" fmla="val 10889"/>
              <a:gd name="adj2" fmla="val -1556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Audio In/Out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529756" y="2456339"/>
            <a:ext cx="544411" cy="255270"/>
          </a:xfrm>
          <a:prstGeom prst="wedgeRoundRectCallout">
            <a:avLst>
              <a:gd name="adj1" fmla="val -12952"/>
              <a:gd name="adj2" fmla="val 1639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Alarm IP/OP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962526" y="2371940"/>
            <a:ext cx="1091607" cy="277792"/>
          </a:xfrm>
          <a:prstGeom prst="wedgeRoundRectCallout">
            <a:avLst>
              <a:gd name="adj1" fmla="val -24717"/>
              <a:gd name="adj2" fmla="val 2266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Local Video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Monitor Output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48640" y="144831"/>
            <a:ext cx="6217920" cy="39528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US" dirty="0" smtClean="0"/>
              <a:t>: </a:t>
            </a:r>
            <a:r>
              <a:rPr lang="en-GB" dirty="0" smtClean="0"/>
              <a:t>HRRH8X </a:t>
            </a:r>
            <a:r>
              <a:rPr lang="en-US" dirty="0" smtClean="0"/>
              <a:t>the Appliance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8933" y="691303"/>
            <a:ext cx="5737013" cy="862013"/>
          </a:xfrm>
        </p:spPr>
        <p:txBody>
          <a:bodyPr/>
          <a:lstStyle/>
          <a:p>
            <a:r>
              <a:rPr lang="en-US" sz="4400" dirty="0" smtClean="0">
                <a:latin typeface="Arial" charset="0"/>
              </a:rPr>
              <a:t>MAXPRO®</a:t>
            </a:r>
            <a:r>
              <a:rPr lang="de-DE" sz="4400" dirty="0" smtClean="0"/>
              <a:t> </a:t>
            </a:r>
            <a:r>
              <a:rPr lang="de-DE" sz="4400" dirty="0" err="1" smtClean="0"/>
              <a:t>Cloud</a:t>
            </a:r>
            <a:r>
              <a:rPr lang="it-IT" sz="4400" dirty="0" smtClean="0"/>
              <a:t> </a:t>
            </a:r>
            <a:r>
              <a:rPr lang="it-IT" sz="4400" dirty="0" err="1" smtClean="0"/>
              <a:t>Solution</a:t>
            </a:r>
            <a:endParaRPr lang="it-IT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2" y="497045"/>
            <a:ext cx="4048760" cy="360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0" y="144831"/>
            <a:ext cx="6398260" cy="2809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US" dirty="0" smtClean="0"/>
              <a:t>: System Diagram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5113" y="513519"/>
            <a:ext cx="3085582" cy="332991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View from anywhere and at anytime via standard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web browser and mobile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devices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Display and access multiple sites automatically based on user privilege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 Drag and drop cameras into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viewing windows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 View live video display of a single camera or quad view with different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salvos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endParaRPr lang="it-IT" sz="7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Easy one-click search/review of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recorded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events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clips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local capture and export of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snapshots and video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clips</a:t>
            </a: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Remote export of on-site video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clips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PC or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local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USB and Re</a:t>
            </a: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view evidence clips using any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standard video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players</a:t>
            </a: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Secure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HTTPS login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Remote export of off-site video </a:t>
            </a:r>
            <a:r>
              <a:rPr lang="it-IT" sz="1100" dirty="0" err="1" smtClean="0">
                <a:solidFill>
                  <a:srgbClr val="FF0000"/>
                </a:solidFill>
              </a:rPr>
              <a:t>clips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will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be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available</a:t>
            </a:r>
            <a:r>
              <a:rPr lang="it-IT" sz="1100" dirty="0" smtClean="0">
                <a:solidFill>
                  <a:srgbClr val="FF0000"/>
                </a:solidFill>
              </a:rPr>
              <a:t> in </a:t>
            </a:r>
            <a:r>
              <a:rPr lang="it-IT" sz="1100" dirty="0" err="1" smtClean="0">
                <a:solidFill>
                  <a:srgbClr val="FF0000"/>
                </a:solidFill>
              </a:rPr>
              <a:t>Phase</a:t>
            </a:r>
            <a:r>
              <a:rPr lang="it-IT" sz="1100" dirty="0" smtClean="0">
                <a:solidFill>
                  <a:srgbClr val="FF0000"/>
                </a:solidFill>
              </a:rPr>
              <a:t> 2 (Q1 -2013)</a:t>
            </a:r>
            <a:endParaRPr lang="it-IT" sz="11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hteck 4"/>
          <p:cNvSpPr/>
          <p:nvPr/>
        </p:nvSpPr>
        <p:spPr>
          <a:xfrm>
            <a:off x="1107508" y="471482"/>
            <a:ext cx="1063971" cy="290621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1100" spc="36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Available in Q1 2013</a:t>
            </a:r>
            <a:endParaRPr lang="de-DE" sz="1400" spc="36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hteck 4"/>
          <p:cNvSpPr/>
          <p:nvPr/>
        </p:nvSpPr>
        <p:spPr>
          <a:xfrm>
            <a:off x="3315592" y="1393904"/>
            <a:ext cx="1022654" cy="297393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1100" spc="36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Available in Q1 2013</a:t>
            </a:r>
            <a:endParaRPr lang="de-DE" sz="1400" spc="36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axProCloudcollagel_20120207T220922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06" y="1740848"/>
            <a:ext cx="1738862" cy="9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527864" y="2467810"/>
            <a:ext cx="131951" cy="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 anchor="ctr">
            <a:spAutoFit/>
          </a:bodyPr>
          <a:lstStyle/>
          <a:p>
            <a:endParaRPr lang="it-IT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4717" indent="-124717">
              <a:lnSpc>
                <a:spcPct val="85000"/>
              </a:lnSpc>
              <a:defRPr/>
            </a:pPr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GB" dirty="0" smtClean="0"/>
              <a:t> Solution – Phase 2 (Q1-2013)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0634" y="562278"/>
            <a:ext cx="6737685" cy="3449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627" tIns="31746" rIns="64627" bIns="31746"/>
          <a:lstStyle/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MPC solution is: </a:t>
            </a: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Remote “cloud-ready” hybrid NVR with a suite of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Hosted Video Services</a:t>
            </a:r>
            <a:r>
              <a:rPr lang="en-US" sz="1400" b="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MPC solution allows: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the user to access to Live view and to both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on-site &amp; off-site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recorded video (Search &amp; Playback and Export) over the Internet using a PC, 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iPhone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iPad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devices. 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endParaRPr lang="en-GB" sz="400" kern="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it-IT" sz="110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it-IT" sz="110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GB" sz="1400" b="1" kern="0" dirty="0" smtClean="0">
                <a:solidFill>
                  <a:schemeClr val="tx1"/>
                </a:solidFill>
              </a:rPr>
              <a:t>Key features and benefits: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Automatic connection to hosting Server with a wide Hosting Services suite </a:t>
            </a:r>
            <a:r>
              <a:rPr lang="en-US" sz="1100" b="0" dirty="0" smtClean="0">
                <a:solidFill>
                  <a:schemeClr val="tx1"/>
                </a:solidFill>
              </a:rPr>
              <a:t>(Cloud Storage, Email notification on event or with Clip link, customized GUI,…)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RMR generation opportunity from Hosted Video Services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</a:rPr>
              <a:t>Improve entire business value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Flexible </a:t>
            </a:r>
            <a:r>
              <a:rPr lang="en-US" sz="1100" dirty="0" smtClean="0">
                <a:solidFill>
                  <a:schemeClr val="tx1"/>
                </a:solidFill>
              </a:rPr>
              <a:t>Cloud Storage options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with different size &amp; cost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b="0" dirty="0" smtClean="0">
                <a:solidFill>
                  <a:schemeClr val="tx1"/>
                </a:solidFill>
                <a:sym typeface="Wingdings" pitchFamily="2" charset="2"/>
              </a:rPr>
              <a:t>it will r</a:t>
            </a:r>
            <a:r>
              <a:rPr lang="en-US" sz="1100" b="0" dirty="0" smtClean="0">
                <a:solidFill>
                  <a:schemeClr val="tx1"/>
                </a:solidFill>
              </a:rPr>
              <a:t>educes the risk of ‘smash &amp; grab’ or lost Video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Full Honeywell IP camera support (WDR and 1080p included) and PSIA/ONVIF support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41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627" tIns="31746" rIns="64627" bIns="31746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>
            <a:srgbClr val="DC241F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41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627" tIns="31746" rIns="64627" bIns="31746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>
            <a:srgbClr val="DC241F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13816</TotalTime>
  <Pages>5</Pages>
  <Words>385</Words>
  <Application>Microsoft Office PowerPoint</Application>
  <PresentationFormat>Personalizzato</PresentationFormat>
  <Paragraphs>62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Default Design</vt:lpstr>
      <vt:lpstr>Diapositiva 1</vt:lpstr>
      <vt:lpstr>MAXPRO® Cloud Appliance – Phase 1 </vt:lpstr>
      <vt:lpstr>MAXPRO® Cloud: HRRH8X the Appliance</vt:lpstr>
      <vt:lpstr>Diapositiva 4</vt:lpstr>
      <vt:lpstr>MAXPRO® Cloud: System Diagram</vt:lpstr>
      <vt:lpstr>MAXPRO® Cloud Solution – Phase 2 (Q1-2013)</vt:lpstr>
    </vt:vector>
  </TitlesOfParts>
  <Company>Honeywell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.ppt template</dc:subject>
  <dc:creator>dbottig</dc:creator>
  <cp:keywords>on screen power point template/Honeywell</cp:keywords>
  <dc:description>Honeywell approved template with minimum user hints and tips</dc:description>
  <cp:lastModifiedBy>E187805</cp:lastModifiedBy>
  <cp:revision>254</cp:revision>
  <cp:lastPrinted>1999-03-26T23:10:12Z</cp:lastPrinted>
  <dcterms:created xsi:type="dcterms:W3CDTF">2003-04-18T00:36:36Z</dcterms:created>
  <dcterms:modified xsi:type="dcterms:W3CDTF">2013-02-06T12:50:16Z</dcterms:modified>
</cp:coreProperties>
</file>