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0" r:id="rId1"/>
  </p:sldMasterIdLst>
  <p:notesMasterIdLst>
    <p:notesMasterId r:id="rId19"/>
  </p:notesMasterIdLst>
  <p:handoutMasterIdLst>
    <p:handoutMasterId r:id="rId20"/>
  </p:handoutMasterIdLst>
  <p:sldIdLst>
    <p:sldId id="336" r:id="rId2"/>
    <p:sldId id="381" r:id="rId3"/>
    <p:sldId id="382" r:id="rId4"/>
    <p:sldId id="375" r:id="rId5"/>
    <p:sldId id="376" r:id="rId6"/>
    <p:sldId id="386" r:id="rId7"/>
    <p:sldId id="383" r:id="rId8"/>
    <p:sldId id="377" r:id="rId9"/>
    <p:sldId id="390" r:id="rId10"/>
    <p:sldId id="384" r:id="rId11"/>
    <p:sldId id="385" r:id="rId12"/>
    <p:sldId id="362" r:id="rId13"/>
    <p:sldId id="354" r:id="rId14"/>
    <p:sldId id="389" r:id="rId15"/>
    <p:sldId id="380" r:id="rId16"/>
    <p:sldId id="392" r:id="rId17"/>
    <p:sldId id="391" r:id="rId1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BD2925"/>
    <a:srgbClr val="568733"/>
    <a:srgbClr val="4D4D4D"/>
    <a:srgbClr val="FF0000"/>
    <a:srgbClr val="0053A1"/>
    <a:srgbClr val="0080C7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8" autoAdjust="0"/>
    <p:restoredTop sz="92127" autoAdjust="0"/>
  </p:normalViewPr>
  <p:slideViewPr>
    <p:cSldViewPr snapToGrid="0">
      <p:cViewPr varScale="1">
        <p:scale>
          <a:sx n="68" d="100"/>
          <a:sy n="68" d="100"/>
        </p:scale>
        <p:origin x="-1596" y="-102"/>
      </p:cViewPr>
      <p:guideLst>
        <p:guide orient="horz" pos="2160"/>
        <p:guide orient="horz" pos="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2556" y="-108"/>
      </p:cViewPr>
      <p:guideLst>
        <p:guide orient="horz" pos="3224"/>
        <p:guide pos="2237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F034B34C-AD75-48D1-B3A6-79D0E1F8C7C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5F700990-5A9B-40C9-897C-C631A6EC27E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00990-5A9B-40C9-897C-C631A6EC27E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CS\Flex 3\LowResJPeg\MPanel Outside M8KProx GPRS Tag Ethernet CamPIR Straight O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064" y="-169264"/>
            <a:ext cx="5423936" cy="4381232"/>
          </a:xfrm>
          <a:prstGeom prst="rect">
            <a:avLst/>
          </a:prstGeom>
          <a:noFill/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88" y="3644900"/>
            <a:ext cx="9140825" cy="3213100"/>
            <a:chOff x="1" y="2296"/>
            <a:chExt cx="5758" cy="2024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1" y="2296"/>
              <a:ext cx="5758" cy="288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2879" y="0"/>
                </a:cxn>
                <a:cxn ang="0">
                  <a:pos x="5758" y="314"/>
                </a:cxn>
              </a:cxnLst>
              <a:rect l="0" t="0" r="r" b="b"/>
              <a:pathLst>
                <a:path w="5758" h="314">
                  <a:moveTo>
                    <a:pt x="0" y="314"/>
                  </a:moveTo>
                  <a:cubicBezTo>
                    <a:pt x="959" y="157"/>
                    <a:pt x="1919" y="0"/>
                    <a:pt x="2879" y="0"/>
                  </a:cubicBezTo>
                  <a:cubicBezTo>
                    <a:pt x="3839" y="0"/>
                    <a:pt x="4798" y="157"/>
                    <a:pt x="5758" y="31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" y="2584"/>
              <a:ext cx="5758" cy="173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GB"/>
            </a:p>
          </p:txBody>
        </p:sp>
      </p:grpSp>
      <p:pic>
        <p:nvPicPr>
          <p:cNvPr id="8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663" y="6046788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8788" y="4821238"/>
            <a:ext cx="4113212" cy="1143000"/>
          </a:xfr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09850" y="3979863"/>
            <a:ext cx="3924300" cy="69691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54038"/>
            <a:ext cx="1943100" cy="463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54038"/>
            <a:ext cx="5676900" cy="463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33525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900" y="101600"/>
            <a:ext cx="15478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6483350"/>
            <a:ext cx="9144000" cy="374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541338"/>
            <a:ext cx="9144000" cy="7048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54038"/>
            <a:ext cx="77724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33525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443788" y="6561138"/>
            <a:ext cx="15779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700">
                <a:solidFill>
                  <a:srgbClr val="4D4D4D"/>
                </a:solidFill>
                <a:latin typeface="Arial" charset="0"/>
              </a:rPr>
              <a:t>Honeywell Proprietary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0" y="477838"/>
            <a:ext cx="9144000" cy="0"/>
          </a:xfrm>
          <a:prstGeom prst="line">
            <a:avLst/>
          </a:prstGeom>
          <a:noFill/>
          <a:ln w="76200">
            <a:solidFill>
              <a:srgbClr val="0053A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8245475" y="177800"/>
            <a:ext cx="927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2"/>
                </a:solidFill>
                <a:latin typeface="Arial" charset="0"/>
              </a:rPr>
              <a:t>Honeywell.com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8091488" y="177800"/>
            <a:ext cx="2841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solidFill>
                  <a:srgbClr val="FF0000"/>
                </a:solidFill>
                <a:latin typeface="Wingdings" pitchFamily="2" charset="2"/>
              </a:rPr>
              <a:t>à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0" y="6427788"/>
            <a:ext cx="9144000" cy="0"/>
          </a:xfrm>
          <a:prstGeom prst="line">
            <a:avLst/>
          </a:prstGeom>
          <a:noFill/>
          <a:ln w="38100">
            <a:solidFill>
              <a:srgbClr val="0053A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11125" y="6465888"/>
            <a:ext cx="1208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fld id="{2FD52DE0-3DD2-4500-80CF-844C031DF02E}" type="slidenum">
              <a:rPr lang="en-US" sz="700">
                <a:latin typeface="Arial" charset="0"/>
              </a:rPr>
              <a:pPr>
                <a:lnSpc>
                  <a:spcPct val="130000"/>
                </a:lnSpc>
                <a:defRPr/>
              </a:pPr>
              <a:t>‹N›</a:t>
            </a:fld>
            <a:endParaRPr lang="en-US" sz="700">
              <a:latin typeface="Arial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700">
                <a:latin typeface="Arial" charset="0"/>
              </a:rPr>
              <a:t>Document control number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rgbClr val="0053A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7013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–"/>
        <a:defRPr>
          <a:solidFill>
            <a:schemeClr val="tx1"/>
          </a:solidFill>
          <a:latin typeface="+mn-lt"/>
        </a:defRPr>
      </a:lvl2pPr>
      <a:lvl3pPr marL="857250" indent="-174625" algn="l" rtl="0" eaLnBrk="0" fontAlgn="base" hangingPunct="0">
        <a:spcBef>
          <a:spcPct val="20000"/>
        </a:spcBef>
        <a:spcAft>
          <a:spcPct val="0"/>
        </a:spcAft>
        <a:buClr>
          <a:srgbClr val="568733"/>
        </a:buClr>
        <a:buChar char="•"/>
        <a:defRPr sz="1600">
          <a:solidFill>
            <a:schemeClr val="tx1"/>
          </a:solidFill>
          <a:latin typeface="+mn-lt"/>
        </a:defRPr>
      </a:lvl3pPr>
      <a:lvl4pPr marL="1201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597025" indent="-168275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054225" indent="-168275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511425" indent="-168275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968625" indent="-168275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425825" indent="-168275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2.jpeg"/><Relationship Id="rId11" Type="http://schemas.openxmlformats.org/officeDocument/2006/relationships/image" Target="../media/image56.jpeg"/><Relationship Id="rId5" Type="http://schemas.openxmlformats.org/officeDocument/2006/relationships/image" Target="../media/image51.jpeg"/><Relationship Id="rId10" Type="http://schemas.openxmlformats.org/officeDocument/2006/relationships/image" Target="../media/image55.png"/><Relationship Id="rId4" Type="http://schemas.openxmlformats.org/officeDocument/2006/relationships/image" Target="../media/image50.wmf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jpe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9.jpeg"/><Relationship Id="rId5" Type="http://schemas.openxmlformats.org/officeDocument/2006/relationships/image" Target="../media/image14.png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0" y="3644900"/>
            <a:ext cx="9140825" cy="3213100"/>
            <a:chOff x="1" y="2296"/>
            <a:chExt cx="5758" cy="2024"/>
          </a:xfrm>
        </p:grpSpPr>
        <p:sp>
          <p:nvSpPr>
            <p:cNvPr id="3078" name="Freeform 4"/>
            <p:cNvSpPr>
              <a:spLocks/>
            </p:cNvSpPr>
            <p:nvPr/>
          </p:nvSpPr>
          <p:spPr bwMode="auto">
            <a:xfrm>
              <a:off x="1" y="2296"/>
              <a:ext cx="5758" cy="288"/>
            </a:xfrm>
            <a:custGeom>
              <a:avLst/>
              <a:gdLst>
                <a:gd name="T0" fmla="*/ 0 w 5758"/>
                <a:gd name="T1" fmla="*/ 20 h 314"/>
                <a:gd name="T2" fmla="*/ 2879 w 5758"/>
                <a:gd name="T3" fmla="*/ 0 h 314"/>
                <a:gd name="T4" fmla="*/ 5758 w 5758"/>
                <a:gd name="T5" fmla="*/ 20 h 314"/>
                <a:gd name="T6" fmla="*/ 0 60000 65536"/>
                <a:gd name="T7" fmla="*/ 0 60000 65536"/>
                <a:gd name="T8" fmla="*/ 0 60000 65536"/>
                <a:gd name="T9" fmla="*/ 0 w 5758"/>
                <a:gd name="T10" fmla="*/ 0 h 314"/>
                <a:gd name="T11" fmla="*/ 5758 w 5758"/>
                <a:gd name="T12" fmla="*/ 314 h 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58" h="314">
                  <a:moveTo>
                    <a:pt x="0" y="314"/>
                  </a:moveTo>
                  <a:cubicBezTo>
                    <a:pt x="959" y="157"/>
                    <a:pt x="1919" y="0"/>
                    <a:pt x="2879" y="0"/>
                  </a:cubicBezTo>
                  <a:cubicBezTo>
                    <a:pt x="3839" y="0"/>
                    <a:pt x="4798" y="157"/>
                    <a:pt x="5758" y="31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1" y="2584"/>
              <a:ext cx="5758" cy="1736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</p:grpSp>
      <p:pic>
        <p:nvPicPr>
          <p:cNvPr id="3075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075" y="6046788"/>
            <a:ext cx="15478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8788" y="4821238"/>
            <a:ext cx="7713662" cy="1143000"/>
          </a:xfrm>
        </p:spPr>
        <p:txBody>
          <a:bodyPr/>
          <a:lstStyle/>
          <a:p>
            <a:r>
              <a:rPr lang="en-US" smtClean="0"/>
              <a:t>Product Launch Presentation</a:t>
            </a:r>
            <a:endParaRPr lang="en-GB" smtClean="0"/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b="1" dirty="0" smtClean="0"/>
              <a:t>Galaxy® Flex V3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9151" y="554038"/>
            <a:ext cx="8609427" cy="658812"/>
          </a:xfrm>
        </p:spPr>
        <p:txBody>
          <a:bodyPr/>
          <a:lstStyle/>
          <a:p>
            <a:r>
              <a:rPr lang="en-GB" dirty="0" smtClean="0"/>
              <a:t>$$ So what does Visual verification mean? $$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9575" y="1304925"/>
            <a:ext cx="6321425" cy="36576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Flex Visual Alarm Verification</a:t>
            </a:r>
          </a:p>
          <a:p>
            <a:pPr marL="400050" lvl="1" indent="-174625">
              <a:buClr>
                <a:srgbClr val="568733"/>
              </a:buClr>
              <a:buFontTx/>
              <a:buChar char="•"/>
              <a:defRPr/>
            </a:pPr>
            <a:r>
              <a:rPr lang="en-GB" sz="1400" dirty="0" smtClean="0">
                <a:ea typeface="+mn-ea"/>
                <a:cs typeface="+mn-cs"/>
              </a:rPr>
              <a:t>Designed to help reduce false alarms – but also verify real alarms!</a:t>
            </a:r>
          </a:p>
          <a:p>
            <a:pPr marL="400050" lvl="1" indent="-174625">
              <a:buClr>
                <a:srgbClr val="568733"/>
              </a:buClr>
              <a:buFontTx/>
              <a:buChar char="•"/>
              <a:defRPr/>
            </a:pPr>
            <a:r>
              <a:rPr lang="en-GB" sz="1400" dirty="0" smtClean="0">
                <a:ea typeface="+mn-ea"/>
                <a:cs typeface="+mn-cs"/>
              </a:rPr>
              <a:t>Delivers cost effective visual verification – removes the high price barrier</a:t>
            </a:r>
          </a:p>
          <a:p>
            <a:pPr marL="400050" lvl="1" indent="-174625">
              <a:buClr>
                <a:srgbClr val="568733"/>
              </a:buClr>
              <a:buFontTx/>
              <a:buChar char="•"/>
              <a:defRPr/>
            </a:pPr>
            <a:r>
              <a:rPr lang="en-GB" sz="1400" dirty="0" smtClean="0">
                <a:ea typeface="+mn-ea"/>
                <a:cs typeface="+mn-cs"/>
              </a:rPr>
              <a:t>Fully-Flexible – can be triggered from any other zone via programming</a:t>
            </a:r>
          </a:p>
          <a:p>
            <a:pPr marL="400050" lvl="1" indent="-174625">
              <a:buClr>
                <a:srgbClr val="568733"/>
              </a:buClr>
              <a:buFontTx/>
              <a:buChar char="•"/>
              <a:defRPr/>
            </a:pPr>
            <a:r>
              <a:rPr lang="en-GB" sz="1400" dirty="0" smtClean="0">
                <a:solidFill>
                  <a:schemeClr val="tx1"/>
                </a:solidFill>
                <a:latin typeface="+mn-lt"/>
              </a:rPr>
              <a:t>Captures all alarm types, including Intruder, Fire and hold-up</a:t>
            </a:r>
          </a:p>
          <a:p>
            <a:pPr marL="400050" lvl="1" indent="-174625">
              <a:buClr>
                <a:srgbClr val="568733"/>
              </a:buClr>
              <a:buFontTx/>
              <a:buChar char="•"/>
              <a:defRPr/>
            </a:pPr>
            <a:r>
              <a:rPr lang="en-GB" sz="1400" dirty="0" smtClean="0">
                <a:ea typeface="+mn-ea"/>
                <a:cs typeface="+mn-cs"/>
              </a:rPr>
              <a:t>Easy to install – connects to the data bus like any other peripheral</a:t>
            </a:r>
          </a:p>
          <a:p>
            <a:pPr marL="400050" lvl="1" indent="-174625">
              <a:buClr>
                <a:srgbClr val="568733"/>
              </a:buClr>
              <a:buFontTx/>
              <a:buChar char="•"/>
              <a:defRPr/>
            </a:pPr>
            <a:r>
              <a:rPr lang="en-GB" sz="1400" dirty="0" smtClean="0">
                <a:ea typeface="+mn-ea"/>
                <a:cs typeface="+mn-cs"/>
              </a:rPr>
              <a:t>Meets the legislation requirements for video verification in Spain</a:t>
            </a:r>
          </a:p>
          <a:p>
            <a:pPr marL="400050" lvl="1" indent="-174625">
              <a:buClr>
                <a:srgbClr val="568733"/>
              </a:buClr>
              <a:buFontTx/>
              <a:buChar char="•"/>
              <a:defRPr/>
            </a:pPr>
            <a:r>
              <a:rPr lang="en-GB" sz="1400" dirty="0" smtClean="0">
                <a:ea typeface="+mn-ea"/>
                <a:cs typeface="+mn-cs"/>
              </a:rPr>
              <a:t>Growing market trend to use more reliable forms of verification</a:t>
            </a:r>
          </a:p>
          <a:p>
            <a:pPr marL="58738" indent="-174625">
              <a:buClr>
                <a:srgbClr val="568733"/>
              </a:buClr>
              <a:defRPr/>
            </a:pPr>
            <a:endParaRPr lang="en-GB" sz="1600" dirty="0" smtClean="0"/>
          </a:p>
          <a:p>
            <a:pPr marL="58738" indent="-174625">
              <a:buClr>
                <a:srgbClr val="568733"/>
              </a:buClr>
              <a:buFontTx/>
              <a:buNone/>
              <a:defRPr/>
            </a:pPr>
            <a:endParaRPr lang="en-GB" b="1" dirty="0" smtClean="0"/>
          </a:p>
          <a:p>
            <a:pPr marL="400050" lvl="1" indent="-174625">
              <a:buClr>
                <a:srgbClr val="568733"/>
              </a:buClr>
              <a:buFontTx/>
              <a:buChar char="•"/>
              <a:defRPr/>
            </a:pPr>
            <a:r>
              <a:rPr lang="en-GB" sz="1600" b="1" dirty="0" smtClean="0">
                <a:solidFill>
                  <a:schemeClr val="accent1"/>
                </a:solidFill>
              </a:rPr>
              <a:t>$$</a:t>
            </a:r>
            <a:r>
              <a:rPr lang="en-GB" sz="1600" b="1" dirty="0" smtClean="0"/>
              <a:t> Improves speed of response for real alarms</a:t>
            </a:r>
          </a:p>
          <a:p>
            <a:pPr marL="400050" lvl="1" indent="-174625">
              <a:buClr>
                <a:srgbClr val="568733"/>
              </a:buClr>
              <a:buFontTx/>
              <a:buChar char="•"/>
              <a:defRPr/>
            </a:pPr>
            <a:r>
              <a:rPr lang="en-GB" sz="1600" b="1" dirty="0" smtClean="0">
                <a:solidFill>
                  <a:schemeClr val="accent1"/>
                </a:solidFill>
                <a:ea typeface="+mn-ea"/>
                <a:cs typeface="+mn-cs"/>
              </a:rPr>
              <a:t>$$ </a:t>
            </a:r>
            <a:r>
              <a:rPr lang="en-GB" sz="1600" b="1" dirty="0" smtClean="0">
                <a:ea typeface="+mn-ea"/>
                <a:cs typeface="+mn-cs"/>
              </a:rPr>
              <a:t>Eliminate cost to end user of False alarm call-outs</a:t>
            </a:r>
          </a:p>
          <a:p>
            <a:pPr marL="400050" lvl="1" indent="-174625">
              <a:buClr>
                <a:srgbClr val="568733"/>
              </a:buClr>
              <a:buFontTx/>
              <a:buChar char="•"/>
              <a:defRPr/>
            </a:pPr>
            <a:r>
              <a:rPr lang="en-GB" sz="1600" b="1" dirty="0" smtClean="0">
                <a:solidFill>
                  <a:schemeClr val="accent1"/>
                </a:solidFill>
                <a:ea typeface="+mn-ea"/>
                <a:cs typeface="+mn-cs"/>
              </a:rPr>
              <a:t>$$ </a:t>
            </a:r>
            <a:r>
              <a:rPr lang="en-GB" sz="1600" b="1" dirty="0" smtClean="0">
                <a:ea typeface="+mn-ea"/>
                <a:cs typeface="+mn-cs"/>
              </a:rPr>
              <a:t>Save time and resource of Guard response &amp; emergency services</a:t>
            </a:r>
            <a:endParaRPr lang="en-GB" dirty="0" smtClean="0"/>
          </a:p>
        </p:txBody>
      </p:sp>
      <p:pic>
        <p:nvPicPr>
          <p:cNvPr id="9220" name="Picture 4" descr="C:\Users\Public\Pictures\product\Video\Sensors_IRVPI800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341438"/>
            <a:ext cx="1223962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Public\Pictures\Clipart\BurglarF19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284538"/>
            <a:ext cx="256063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Users\Public\Pictures\Clipart\Holdup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843463"/>
            <a:ext cx="25209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1025" y="5565774"/>
            <a:ext cx="4829175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Flex removes the cost barrier to using the best form of alarm verification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ublic\Pictures\SCS\Flex 3\LowResJPeg\MPanel Open Inside Comb Straight On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9815" y="3570737"/>
            <a:ext cx="2924870" cy="2823029"/>
          </a:xfrm>
          <a:prstGeom prst="rect">
            <a:avLst/>
          </a:prstGeom>
          <a:noFill/>
        </p:spPr>
      </p:pic>
      <p:pic>
        <p:nvPicPr>
          <p:cNvPr id="13314" name="Picture 18" descr="FLex-Control-Panel-Clo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238" y="1268413"/>
            <a:ext cx="1933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Reduce installation cost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3950"/>
            <a:ext cx="5508625" cy="3457575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GB" sz="14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 smtClean="0"/>
              <a:t>Flexible, robust and capable box makes the difference: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1400" dirty="0" smtClean="0"/>
          </a:p>
          <a:p>
            <a:pPr>
              <a:lnSpc>
                <a:spcPct val="80000"/>
              </a:lnSpc>
            </a:pPr>
            <a:r>
              <a:rPr lang="en-GB" sz="1600" b="1" dirty="0" smtClean="0"/>
              <a:t>Significant time savings on physical installation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/>
              <a:t>One box to install - save drilling &amp; fitting time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/>
              <a:t>Installer-friendly moulded design</a:t>
            </a:r>
          </a:p>
          <a:p>
            <a:pPr lvl="2">
              <a:lnSpc>
                <a:spcPct val="80000"/>
              </a:lnSpc>
            </a:pPr>
            <a:r>
              <a:rPr lang="en-GB" sz="1200" dirty="0" smtClean="0"/>
              <a:t>Plastic construction allows radio inside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/>
              <a:t>Communications modules installed inside the box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/>
              <a:t>Wireless interface inside the box 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/>
              <a:t>Plug together remove cabling &amp; connection time and errors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/>
              <a:t>Hinged/removable lid adds convenience and saves frustration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/>
              <a:t>Save 30-60 minutes (typical) when installing wireless and/or IP communication modules = </a:t>
            </a:r>
            <a:r>
              <a:rPr lang="en-GB" sz="1400" b="1" dirty="0" smtClean="0"/>
              <a:t>25-50€ saving per install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sz="16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GB" sz="16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GB" sz="1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GB" sz="1600" dirty="0" smtClean="0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5520008" y="3284538"/>
            <a:ext cx="1282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 b="1">
                <a:solidFill>
                  <a:srgbClr val="FF0000"/>
                </a:solidFill>
                <a:latin typeface="Arial" charset="0"/>
              </a:rPr>
              <a:t>GPRS Module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8185421" y="36449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 b="1">
                <a:solidFill>
                  <a:srgbClr val="FF0000"/>
                </a:solidFill>
                <a:latin typeface="Arial" charset="0"/>
              </a:rPr>
              <a:t>RF Portal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4323084" y="4652963"/>
            <a:ext cx="1130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000" b="1" dirty="0">
                <a:solidFill>
                  <a:srgbClr val="FF0000"/>
                </a:solidFill>
                <a:latin typeface="Arial" charset="0"/>
              </a:rPr>
              <a:t>Ethernet module</a:t>
            </a: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8256858" y="5445125"/>
            <a:ext cx="8747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000" b="1">
                <a:solidFill>
                  <a:srgbClr val="FF0000"/>
                </a:solidFill>
                <a:latin typeface="Arial" charset="0"/>
              </a:rPr>
              <a:t>7, 9 or 10Ah  on ‘M’ version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000" b="1">
                <a:solidFill>
                  <a:srgbClr val="FF0000"/>
                </a:solidFill>
                <a:latin typeface="Arial" charset="0"/>
              </a:rPr>
              <a:t>17Ah on ‘L’ version</a:t>
            </a: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4296046" y="6092825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000" b="1">
                <a:solidFill>
                  <a:srgbClr val="FF0000"/>
                </a:solidFill>
                <a:latin typeface="Arial" charset="0"/>
              </a:rPr>
              <a:t>Sealed PSU</a:t>
            </a:r>
          </a:p>
        </p:txBody>
      </p:sp>
      <p:sp>
        <p:nvSpPr>
          <p:cNvPr id="13327" name="Line 19"/>
          <p:cNvSpPr>
            <a:spLocks noChangeShapeType="1"/>
          </p:cNvSpPr>
          <p:nvPr/>
        </p:nvSpPr>
        <p:spPr bwMode="auto">
          <a:xfrm flipH="1">
            <a:off x="7969521" y="3789363"/>
            <a:ext cx="287337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>
            <a:off x="5951808" y="3500438"/>
            <a:ext cx="73025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9" name="Line 19"/>
          <p:cNvSpPr>
            <a:spLocks noChangeShapeType="1"/>
          </p:cNvSpPr>
          <p:nvPr/>
        </p:nvSpPr>
        <p:spPr bwMode="auto">
          <a:xfrm>
            <a:off x="5161233" y="4868863"/>
            <a:ext cx="539750" cy="180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>
            <a:off x="5088208" y="6165849"/>
            <a:ext cx="1284458" cy="986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 flipV="1">
            <a:off x="7526217" y="5669280"/>
            <a:ext cx="802079" cy="13620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0" y="4403188"/>
            <a:ext cx="4500563" cy="17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lvl="0" indent="-227013">
              <a:lnSpc>
                <a:spcPct val="80000"/>
              </a:lnSpc>
              <a:spcBef>
                <a:spcPct val="20000"/>
              </a:spcBef>
              <a:buClr>
                <a:srgbClr val="0053A1"/>
              </a:buClr>
              <a:buFontTx/>
              <a:buChar char="•"/>
            </a:pPr>
            <a:r>
              <a:rPr lang="en-GB" sz="1600" b="1" kern="0" dirty="0" smtClean="0">
                <a:solidFill>
                  <a:srgbClr val="000000"/>
                </a:solidFill>
                <a:latin typeface="Arial"/>
              </a:rPr>
              <a:t>Tough and practical construction</a:t>
            </a:r>
            <a:endParaRPr lang="en-GB" sz="1600" b="1" kern="0" dirty="0">
              <a:solidFill>
                <a:srgbClr val="000000"/>
              </a:solidFill>
              <a:latin typeface="Arial"/>
            </a:endParaRPr>
          </a:p>
          <a:p>
            <a:pPr marL="568325" lvl="1" indent="-227013" eaLnBrk="0" hangingPunct="0">
              <a:lnSpc>
                <a:spcPct val="80000"/>
              </a:lnSpc>
              <a:spcBef>
                <a:spcPct val="20000"/>
              </a:spcBef>
              <a:buClr>
                <a:srgbClr val="4D4D4D"/>
              </a:buClr>
              <a:buFontTx/>
              <a:buChar char="–"/>
              <a:defRPr/>
            </a:pPr>
            <a:r>
              <a:rPr lang="en-GB" sz="1400" kern="0" dirty="0" smtClean="0">
                <a:latin typeface="+mn-lt"/>
              </a:rPr>
              <a:t>The box material is intended to help withstand installation damage better than metal boxes – it won’t scratch or dent when dropped</a:t>
            </a:r>
          </a:p>
          <a:p>
            <a:pPr marL="568325" lvl="1" indent="-227013" eaLnBrk="0" hangingPunct="0">
              <a:lnSpc>
                <a:spcPct val="80000"/>
              </a:lnSpc>
              <a:spcBef>
                <a:spcPct val="20000"/>
              </a:spcBef>
              <a:buClr>
                <a:srgbClr val="4D4D4D"/>
              </a:buClr>
              <a:buFontTx/>
              <a:buChar char="–"/>
              <a:defRPr/>
            </a:pPr>
            <a:r>
              <a:rPr lang="en-GB" sz="1400" kern="0" dirty="0" smtClean="0">
                <a:latin typeface="+mn-lt"/>
                <a:cs typeface="+mn-cs"/>
              </a:rPr>
              <a:t>Thick ABS walls gives the same EN impact resistance as metal box as verified by </a:t>
            </a:r>
            <a:r>
              <a:rPr lang="en-GB" sz="1400" kern="0" dirty="0" err="1" smtClean="0">
                <a:latin typeface="+mn-lt"/>
                <a:cs typeface="+mn-cs"/>
              </a:rPr>
              <a:t>VdS</a:t>
            </a:r>
            <a:endParaRPr lang="en-GB" sz="1400" kern="0" dirty="0" smtClean="0">
              <a:latin typeface="+mn-lt"/>
              <a:cs typeface="+mn-cs"/>
            </a:endParaRPr>
          </a:p>
          <a:p>
            <a:pPr marL="227013" indent="-227013" eaLnBrk="0" hangingPunct="0">
              <a:lnSpc>
                <a:spcPct val="80000"/>
              </a:lnSpc>
              <a:spcBef>
                <a:spcPct val="20000"/>
              </a:spcBef>
              <a:buClr>
                <a:srgbClr val="0053A1"/>
              </a:buClr>
              <a:buFontTx/>
              <a:buChar char="•"/>
              <a:defRPr/>
            </a:pPr>
            <a:endParaRPr lang="en-GB" sz="1600" kern="0" dirty="0">
              <a:latin typeface="+mn-lt"/>
              <a:cs typeface="+mn-cs"/>
            </a:endParaRPr>
          </a:p>
          <a:p>
            <a:pPr marL="568325" lvl="1" indent="-227013" eaLnBrk="0" hangingPunct="0">
              <a:lnSpc>
                <a:spcPct val="80000"/>
              </a:lnSpc>
              <a:spcBef>
                <a:spcPct val="20000"/>
              </a:spcBef>
              <a:buClr>
                <a:srgbClr val="4D4D4D"/>
              </a:buClr>
              <a:defRPr/>
            </a:pPr>
            <a:r>
              <a:rPr lang="en-GB" sz="1400" b="1" kern="0" dirty="0">
                <a:solidFill>
                  <a:srgbClr val="00CC66"/>
                </a:solidFill>
                <a:latin typeface="Arial"/>
                <a:cs typeface="+mn-cs"/>
              </a:rPr>
              <a:t>$$ </a:t>
            </a:r>
            <a:r>
              <a:rPr lang="en-GB" sz="1400" b="1" kern="0" dirty="0">
                <a:solidFill>
                  <a:srgbClr val="000000"/>
                </a:solidFill>
                <a:latin typeface="Arial"/>
                <a:cs typeface="+mn-cs"/>
              </a:rPr>
              <a:t>Less time on each job = more time for making new business</a:t>
            </a:r>
            <a:endParaRPr lang="en-GB" sz="14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568325" lvl="1" indent="-227013" eaLnBrk="0" hangingPunct="0">
              <a:lnSpc>
                <a:spcPct val="80000"/>
              </a:lnSpc>
              <a:spcBef>
                <a:spcPct val="20000"/>
              </a:spcBef>
              <a:buClr>
                <a:srgbClr val="4D4D4D"/>
              </a:buClr>
              <a:defRPr/>
            </a:pPr>
            <a:endParaRPr lang="en-GB" sz="1400" kern="0" dirty="0">
              <a:latin typeface="+mn-lt"/>
              <a:cs typeface="+mn-cs"/>
            </a:endParaRPr>
          </a:p>
          <a:p>
            <a:pPr marL="227013" indent="-227013" eaLnBrk="0" hangingPunct="0">
              <a:lnSpc>
                <a:spcPct val="80000"/>
              </a:lnSpc>
              <a:spcBef>
                <a:spcPct val="20000"/>
              </a:spcBef>
              <a:buClr>
                <a:srgbClr val="0053A1"/>
              </a:buClr>
              <a:defRPr/>
            </a:pPr>
            <a:endParaRPr lang="en-GB" sz="16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Public\Pictures\Clipart\sm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360738"/>
            <a:ext cx="38877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685800" y="554038"/>
            <a:ext cx="77724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user interface for every need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92100" y="1381125"/>
            <a:ext cx="51435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spcBef>
                <a:spcPct val="20000"/>
              </a:spcBef>
              <a:buClr>
                <a:srgbClr val="0053A1"/>
              </a:buClr>
              <a:buFontTx/>
              <a:buChar char="•"/>
              <a:defRPr/>
            </a:pPr>
            <a:r>
              <a:rPr lang="en-GB" sz="1800" kern="0" dirty="0">
                <a:latin typeface="+mn-lt"/>
              </a:rPr>
              <a:t>Range of User interfaces</a:t>
            </a:r>
          </a:p>
          <a:p>
            <a:pPr marL="400050" lvl="1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r>
              <a:rPr lang="en-GB" sz="1400" kern="0" dirty="0">
                <a:latin typeface="+mn-lt"/>
              </a:rPr>
              <a:t>Choice is there to cover aesthetics and functional demands</a:t>
            </a:r>
          </a:p>
          <a:p>
            <a:pPr marL="400050" lvl="1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r>
              <a:rPr lang="en-GB" sz="1400" kern="0" dirty="0">
                <a:latin typeface="+mn-lt"/>
              </a:rPr>
              <a:t>New, simple-to-use interface minimise errors</a:t>
            </a:r>
          </a:p>
          <a:p>
            <a:pPr marL="227013" indent="-227013">
              <a:spcBef>
                <a:spcPct val="20000"/>
              </a:spcBef>
              <a:buClr>
                <a:srgbClr val="0053A1"/>
              </a:buClr>
              <a:buFontTx/>
              <a:buChar char="•"/>
              <a:defRPr/>
            </a:pPr>
            <a:endParaRPr lang="en-GB" sz="1800" kern="0" dirty="0">
              <a:latin typeface="+mn-lt"/>
            </a:endParaRPr>
          </a:p>
          <a:p>
            <a:pPr marL="227013" indent="-227013">
              <a:spcBef>
                <a:spcPct val="20000"/>
              </a:spcBef>
              <a:buClr>
                <a:srgbClr val="0053A1"/>
              </a:buClr>
              <a:buFontTx/>
              <a:buChar char="•"/>
              <a:defRPr/>
            </a:pPr>
            <a:r>
              <a:rPr lang="en-GB" sz="1800" kern="0" dirty="0">
                <a:latin typeface="+mn-lt"/>
              </a:rPr>
              <a:t>Remote User-Control via SMS</a:t>
            </a:r>
          </a:p>
          <a:p>
            <a:pPr marL="400050" lvl="1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r>
              <a:rPr lang="en-GB" sz="1400" kern="0" dirty="0">
                <a:latin typeface="+mn-lt"/>
              </a:rPr>
              <a:t>Easier operation</a:t>
            </a:r>
          </a:p>
          <a:p>
            <a:pPr marL="400050" lvl="1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r>
              <a:rPr lang="en-GB" sz="1400" kern="0" dirty="0">
                <a:latin typeface="+mn-lt"/>
              </a:rPr>
              <a:t>Feedback via SMS</a:t>
            </a:r>
          </a:p>
          <a:p>
            <a:pPr marL="400050" lvl="1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r>
              <a:rPr lang="en-GB" sz="1400" kern="0" dirty="0">
                <a:latin typeface="+mn-lt"/>
              </a:rPr>
              <a:t>More peace of mind for the user</a:t>
            </a:r>
          </a:p>
          <a:p>
            <a:pPr marL="857250" lvl="2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endParaRPr lang="en-GB" sz="1600" b="1" kern="0" dirty="0">
              <a:solidFill>
                <a:schemeClr val="accent1"/>
              </a:solidFill>
              <a:latin typeface="+mn-lt"/>
            </a:endParaRPr>
          </a:p>
          <a:p>
            <a:pPr marL="227013" lvl="1" indent="-227013">
              <a:spcBef>
                <a:spcPct val="20000"/>
              </a:spcBef>
              <a:buClr>
                <a:srgbClr val="0053A1"/>
              </a:buClr>
              <a:buFontTx/>
              <a:buChar char="•"/>
              <a:defRPr/>
            </a:pPr>
            <a:r>
              <a:rPr lang="en-GB" sz="1800" kern="0" dirty="0">
                <a:latin typeface="+mn-lt"/>
              </a:rPr>
              <a:t>Choice for every need</a:t>
            </a:r>
          </a:p>
          <a:p>
            <a:pPr marL="400050" lvl="1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r>
              <a:rPr lang="en-GB" sz="1400" kern="0" dirty="0">
                <a:latin typeface="+mn-lt"/>
              </a:rPr>
              <a:t>Maximises satisfaction and security with ease of use</a:t>
            </a:r>
          </a:p>
          <a:p>
            <a:pPr marL="400050" lvl="1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r>
              <a:rPr lang="en-GB" sz="1600" b="1" kern="0" dirty="0">
                <a:solidFill>
                  <a:srgbClr val="00CC66"/>
                </a:solidFill>
                <a:latin typeface="Arial"/>
              </a:rPr>
              <a:t>$$</a:t>
            </a:r>
            <a:r>
              <a:rPr lang="en-GB" sz="1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400" b="1" kern="0" dirty="0">
                <a:solidFill>
                  <a:srgbClr val="000000"/>
                </a:solidFill>
                <a:latin typeface="Arial"/>
              </a:rPr>
              <a:t>Less need to support the customer</a:t>
            </a:r>
          </a:p>
          <a:p>
            <a:pPr marL="400050" lvl="1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r>
              <a:rPr lang="en-GB" sz="1600" b="1" kern="0" dirty="0">
                <a:solidFill>
                  <a:srgbClr val="00CC66"/>
                </a:solidFill>
                <a:latin typeface="Arial"/>
              </a:rPr>
              <a:t>$$</a:t>
            </a:r>
            <a:r>
              <a:rPr lang="en-GB" sz="1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400" b="1" kern="0" dirty="0">
                <a:solidFill>
                  <a:srgbClr val="000000"/>
                </a:solidFill>
                <a:latin typeface="Arial"/>
              </a:rPr>
              <a:t>Reduces costs due to false alarms</a:t>
            </a:r>
          </a:p>
          <a:p>
            <a:pPr marL="400050" lvl="1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r>
              <a:rPr lang="en-GB" sz="1600" b="1" kern="0" dirty="0">
                <a:solidFill>
                  <a:schemeClr val="accent1"/>
                </a:solidFill>
                <a:latin typeface="+mn-lt"/>
              </a:rPr>
              <a:t>$$</a:t>
            </a:r>
            <a:r>
              <a:rPr lang="en-GB" sz="1400" kern="0" dirty="0">
                <a:latin typeface="+mn-lt"/>
              </a:rPr>
              <a:t> </a:t>
            </a:r>
            <a:r>
              <a:rPr lang="en-GB" sz="1400" b="1" kern="0" dirty="0">
                <a:latin typeface="+mn-lt"/>
              </a:rPr>
              <a:t>Customer more likely to close the deal</a:t>
            </a:r>
          </a:p>
          <a:p>
            <a:pPr marL="400050" lvl="1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endParaRPr lang="en-GB" sz="1400" b="1" kern="0" dirty="0">
              <a:latin typeface="+mn-lt"/>
            </a:endParaRPr>
          </a:p>
          <a:p>
            <a:pPr marL="857250" lvl="2" indent="-174625">
              <a:spcBef>
                <a:spcPct val="20000"/>
              </a:spcBef>
              <a:buClr>
                <a:srgbClr val="568733"/>
              </a:buClr>
              <a:buFontTx/>
              <a:buChar char="•"/>
              <a:defRPr/>
            </a:pPr>
            <a:endParaRPr lang="en-GB" sz="1400" b="1" kern="0" dirty="0">
              <a:latin typeface="+mn-lt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 rot="880001">
            <a:off x="6673850" y="4460875"/>
            <a:ext cx="13668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Arial Rounded MT Bold" pitchFamily="34" charset="0"/>
              </a:rPr>
              <a:t>1234 ARM 2_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 rot="843882">
            <a:off x="7259638" y="4016375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Arial Rounded MT Bold" pitchFamily="34" charset="0"/>
              </a:rPr>
              <a:t>Alarm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 rot="880001">
            <a:off x="6235700" y="5684838"/>
            <a:ext cx="1647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Arial Rounded MT Bold" pitchFamily="34" charset="0"/>
              </a:rPr>
              <a:t>Send           Cancel</a:t>
            </a:r>
          </a:p>
        </p:txBody>
      </p:sp>
      <p:pic>
        <p:nvPicPr>
          <p:cNvPr id="11272" name="Picture 16" descr="Touch_Centre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628775"/>
            <a:ext cx="15430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7" descr="MK8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471613"/>
            <a:ext cx="8413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Galaxy Flex Market Plus Points Summary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33524"/>
            <a:ext cx="7772400" cy="4431177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Powerful new </a:t>
            </a:r>
            <a:r>
              <a:rPr lang="en-GB" b="1" dirty="0" err="1" smtClean="0"/>
              <a:t>Comms</a:t>
            </a:r>
            <a:r>
              <a:rPr lang="en-GB" b="1" dirty="0" smtClean="0"/>
              <a:t> solution – Dual path with encrypted GPRS/Ethernet</a:t>
            </a:r>
          </a:p>
          <a:p>
            <a:pPr lvl="1"/>
            <a:r>
              <a:rPr lang="en-GB" dirty="0" smtClean="0"/>
              <a:t>Cost-effective </a:t>
            </a:r>
            <a:r>
              <a:rPr lang="en-GB" dirty="0" err="1" smtClean="0"/>
              <a:t>comms</a:t>
            </a:r>
            <a:r>
              <a:rPr lang="en-GB" dirty="0" smtClean="0"/>
              <a:t> for any installation</a:t>
            </a:r>
          </a:p>
          <a:p>
            <a:pPr lvl="1"/>
            <a:r>
              <a:rPr lang="en-GB" dirty="0" smtClean="0"/>
              <a:t>Reduces CMS recurring costs</a:t>
            </a:r>
          </a:p>
          <a:p>
            <a:pPr lvl="1"/>
            <a:r>
              <a:rPr lang="en-GB" dirty="0" smtClean="0"/>
              <a:t>Reduces Installation</a:t>
            </a:r>
          </a:p>
          <a:p>
            <a:pPr lvl="1"/>
            <a:r>
              <a:rPr lang="en-GB" dirty="0" smtClean="0"/>
              <a:t>A platform that delivers the facilities to make recurring revenue</a:t>
            </a:r>
          </a:p>
          <a:p>
            <a:endParaRPr lang="en-GB" dirty="0" smtClean="0"/>
          </a:p>
          <a:p>
            <a:r>
              <a:rPr lang="en-GB" b="1" dirty="0" smtClean="0"/>
              <a:t>GPRS and Wireless options inside the control panel</a:t>
            </a:r>
          </a:p>
          <a:p>
            <a:pPr lvl="1"/>
            <a:r>
              <a:rPr lang="en-GB" dirty="0" smtClean="0"/>
              <a:t>No need to mount extra boxes – faster installation = reduced cost</a:t>
            </a:r>
          </a:p>
          <a:p>
            <a:endParaRPr lang="en-GB" dirty="0" smtClean="0"/>
          </a:p>
          <a:p>
            <a:r>
              <a:rPr lang="en-GB" b="1" dirty="0" smtClean="0"/>
              <a:t>Camera PIR fitted to the data bus</a:t>
            </a:r>
          </a:p>
          <a:p>
            <a:pPr lvl="1"/>
            <a:r>
              <a:rPr lang="en-GB" dirty="0" smtClean="0"/>
              <a:t>Flexibility to react to any alarm event via zone programming</a:t>
            </a:r>
          </a:p>
          <a:p>
            <a:pPr lvl="1"/>
            <a:r>
              <a:rPr lang="en-GB" dirty="0" smtClean="0"/>
              <a:t>Reduces cost of false alarms</a:t>
            </a:r>
          </a:p>
          <a:p>
            <a:pPr lvl="1"/>
            <a:r>
              <a:rPr lang="en-GB" dirty="0" smtClean="0"/>
              <a:t>Removes the cost barrier for implementing visual verification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Comprehensive, automatic Remote Routine Inspection over any </a:t>
            </a:r>
            <a:r>
              <a:rPr lang="en-GB" b="1" dirty="0" err="1" smtClean="0"/>
              <a:t>comms</a:t>
            </a:r>
            <a:r>
              <a:rPr lang="en-GB" b="1" dirty="0" smtClean="0"/>
              <a:t> path</a:t>
            </a:r>
          </a:p>
          <a:p>
            <a:pPr lvl="1"/>
            <a:r>
              <a:rPr lang="en-GB" dirty="0" smtClean="0"/>
              <a:t>Save travel cost for the installer for system maintenance</a:t>
            </a:r>
          </a:p>
          <a:p>
            <a:endParaRPr lang="en-GB" dirty="0" smtClean="0"/>
          </a:p>
          <a:p>
            <a:r>
              <a:rPr lang="en-GB" b="1" dirty="0" smtClean="0"/>
              <a:t>Access to more advanced features compared to competitors</a:t>
            </a:r>
          </a:p>
          <a:p>
            <a:pPr lvl="1"/>
            <a:r>
              <a:rPr lang="en-GB" smtClean="0"/>
              <a:t>Door </a:t>
            </a:r>
            <a:r>
              <a:rPr lang="en-GB" dirty="0" smtClean="0"/>
              <a:t>Control, Timer scheduling</a:t>
            </a:r>
            <a:r>
              <a:rPr lang="en-GB" smtClean="0"/>
              <a:t>, TouchCenter, </a:t>
            </a:r>
            <a:r>
              <a:rPr lang="en-GB" dirty="0" smtClean="0"/>
              <a:t>Keypad</a:t>
            </a:r>
          </a:p>
          <a:p>
            <a:pPr lvl="1">
              <a:buFontTx/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Order Codes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444625"/>
          <a:ext cx="4350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971"/>
                <a:gridCol w="171246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Order Code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Flex</a:t>
                      </a:r>
                      <a:r>
                        <a:rPr lang="en-GB" baseline="0" dirty="0" smtClean="0"/>
                        <a:t> 20   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C005-M-Ex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Flex 20</a:t>
                      </a:r>
                      <a:r>
                        <a:rPr lang="en-GB" baseline="0" dirty="0" smtClean="0"/>
                        <a:t>   2A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C005-L-Ex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Flex 50   1A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C006-M-Ex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Flex 50</a:t>
                      </a:r>
                      <a:r>
                        <a:rPr lang="en-GB" baseline="0" dirty="0" smtClean="0"/>
                        <a:t>   2A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C006-L-Ex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Flex</a:t>
                      </a:r>
                      <a:r>
                        <a:rPr lang="en-GB" baseline="0" dirty="0" smtClean="0"/>
                        <a:t> 100 1A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C007-M-Ex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Flex 100 2A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C007-L-Ex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GPRS Module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A081-00-01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Ext  Antenna cable (x</a:t>
                      </a:r>
                      <a:r>
                        <a:rPr lang="en-GB" baseline="0" dirty="0" smtClean="0"/>
                        <a:t> 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A076-00-01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Ethernet Module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A083-00-01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Camera PIR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ISN3010B4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0" y="5168900"/>
          <a:ext cx="29337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1993900"/>
              </a:tblGrid>
              <a:tr h="2540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Regional variants</a:t>
                      </a:r>
                      <a:endParaRPr lang="en-GB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General Market</a:t>
                      </a:r>
                      <a:endParaRPr lang="en-GB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UK  (AC Plug)</a:t>
                      </a:r>
                      <a:endParaRPr lang="en-GB" sz="1200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France (NF hardware)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1485900"/>
            <a:ext cx="2997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+mj-lt"/>
              </a:rPr>
              <a:t>A range of virtual kits are also available. </a:t>
            </a:r>
          </a:p>
          <a:p>
            <a:r>
              <a:rPr lang="en-GB" sz="1800" dirty="0" smtClean="0">
                <a:latin typeface="+mj-lt"/>
              </a:rPr>
              <a:t>Check regional price lists for details</a:t>
            </a:r>
          </a:p>
          <a:p>
            <a:endParaRPr lang="en-GB" sz="1800" dirty="0" smtClean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Examples:</a:t>
            </a:r>
          </a:p>
          <a:p>
            <a:endParaRPr lang="en-GB" sz="1800" dirty="0" smtClean="0">
              <a:latin typeface="+mj-lt"/>
            </a:endParaRPr>
          </a:p>
          <a:p>
            <a:r>
              <a:rPr lang="en-GB" sz="1600" dirty="0" smtClean="0">
                <a:latin typeface="+mj-lt"/>
              </a:rPr>
              <a:t>Panel + MK7</a:t>
            </a:r>
          </a:p>
          <a:p>
            <a:endParaRPr lang="en-GB" sz="1600" dirty="0" smtClean="0">
              <a:latin typeface="+mj-lt"/>
            </a:endParaRPr>
          </a:p>
          <a:p>
            <a:r>
              <a:rPr lang="en-GB" sz="1600" dirty="0" smtClean="0">
                <a:latin typeface="+mj-lt"/>
              </a:rPr>
              <a:t>Panel + MK8</a:t>
            </a:r>
          </a:p>
          <a:p>
            <a:endParaRPr lang="en-GB" sz="1600" dirty="0" smtClean="0">
              <a:latin typeface="+mj-lt"/>
            </a:endParaRPr>
          </a:p>
          <a:p>
            <a:r>
              <a:rPr lang="en-GB" sz="1600" dirty="0" smtClean="0">
                <a:latin typeface="+mj-lt"/>
              </a:rPr>
              <a:t>Panel + MK8 + GPRS</a:t>
            </a:r>
            <a:endParaRPr lang="en-GB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0" name="Picture 118" descr="0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E8E9EB"/>
              </a:clrFrom>
              <a:clrTo>
                <a:srgbClr val="E8E9EB">
                  <a:alpha val="0"/>
                </a:srgbClr>
              </a:clrTo>
            </a:clrChange>
          </a:blip>
          <a:srcRect l="17815" t="9134" r="15158" b="12267"/>
          <a:stretch>
            <a:fillRect/>
          </a:stretch>
        </p:blipFill>
        <p:spPr bwMode="auto">
          <a:xfrm>
            <a:off x="812800" y="3276820"/>
            <a:ext cx="2889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713" y="5352560"/>
            <a:ext cx="438150" cy="3349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pic>
        <p:nvPicPr>
          <p:cNvPr id="13340" name="Picture 134" descr="serv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363" y="6007100"/>
            <a:ext cx="4381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21" descr="Ethernet Modu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88" y="4600575"/>
            <a:ext cx="444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124" descr="Ethernet Modu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245" y="3958296"/>
            <a:ext cx="444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182563" y="685800"/>
            <a:ext cx="7997825" cy="46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80000"/>
              </a:lnSpc>
              <a:defRPr/>
            </a:pPr>
            <a:r>
              <a:rPr lang="en-GB" b="1" dirty="0">
                <a:latin typeface="+mj-lt"/>
              </a:rPr>
              <a:t>2013 Galaxy Flex Roadmap</a:t>
            </a:r>
            <a:endParaRPr lang="en-US" b="1" i="1" dirty="0">
              <a:solidFill>
                <a:schemeClr val="hlink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V="1">
            <a:off x="-2228850" y="3841750"/>
            <a:ext cx="5065713" cy="1111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824038"/>
            <a:ext cx="9144000" cy="158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Box 12"/>
          <p:cNvSpPr txBox="1">
            <a:spLocks noChangeArrowheads="1"/>
          </p:cNvSpPr>
          <p:nvPr/>
        </p:nvSpPr>
        <p:spPr bwMode="auto">
          <a:xfrm rot="-5400000">
            <a:off x="-244475" y="2405063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/>
              <a:t>Panels</a:t>
            </a:r>
          </a:p>
        </p:txBody>
      </p:sp>
      <p:sp>
        <p:nvSpPr>
          <p:cNvPr id="13318" name="Text Box 164"/>
          <p:cNvSpPr txBox="1">
            <a:spLocks noChangeArrowheads="1"/>
          </p:cNvSpPr>
          <p:nvPr/>
        </p:nvSpPr>
        <p:spPr bwMode="auto">
          <a:xfrm>
            <a:off x="866775" y="2544763"/>
            <a:ext cx="184150" cy="29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1" tIns="45710" rIns="91421" bIns="45710">
            <a:spAutoFit/>
          </a:bodyPr>
          <a:lstStyle/>
          <a:p>
            <a:endParaRPr lang="en-US" b="1">
              <a:solidFill>
                <a:srgbClr val="3333CC"/>
              </a:solidFill>
            </a:endParaRPr>
          </a:p>
        </p:txBody>
      </p:sp>
      <p:grpSp>
        <p:nvGrpSpPr>
          <p:cNvPr id="13319" name="Group 90"/>
          <p:cNvGrpSpPr>
            <a:grpSpLocks/>
          </p:cNvGrpSpPr>
          <p:nvPr/>
        </p:nvGrpSpPr>
        <p:grpSpPr bwMode="auto">
          <a:xfrm>
            <a:off x="393700" y="1916114"/>
            <a:ext cx="863600" cy="750888"/>
            <a:chOff x="2538" y="889"/>
            <a:chExt cx="544" cy="473"/>
          </a:xfrm>
        </p:grpSpPr>
        <p:grpSp>
          <p:nvGrpSpPr>
            <p:cNvPr id="13364" name="Group 203"/>
            <p:cNvGrpSpPr>
              <a:grpSpLocks/>
            </p:cNvGrpSpPr>
            <p:nvPr/>
          </p:nvGrpSpPr>
          <p:grpSpPr bwMode="auto">
            <a:xfrm>
              <a:off x="2678" y="889"/>
              <a:ext cx="320" cy="240"/>
              <a:chOff x="495" y="2291"/>
              <a:chExt cx="574" cy="410"/>
            </a:xfrm>
          </p:grpSpPr>
          <p:pic>
            <p:nvPicPr>
              <p:cNvPr id="13366" name="Picture 204" descr="piranha_closed_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5" y="2291"/>
                <a:ext cx="574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67" name="Picture 205" descr="1A white front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6000" contrast="4000"/>
              </a:blip>
              <a:srcRect l="15593" t="10611" r="24266" b="10391"/>
              <a:stretch>
                <a:fillRect/>
              </a:stretch>
            </p:blipFill>
            <p:spPr bwMode="auto">
              <a:xfrm>
                <a:off x="801" y="2303"/>
                <a:ext cx="236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65" name="Text Box 206"/>
            <p:cNvSpPr txBox="1">
              <a:spLocks noChangeAspect="1" noChangeArrowheads="1"/>
            </p:cNvSpPr>
            <p:nvPr/>
          </p:nvSpPr>
          <p:spPr bwMode="auto">
            <a:xfrm>
              <a:off x="2538" y="1129"/>
              <a:ext cx="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1" dirty="0">
                  <a:latin typeface="+mj-lt"/>
                </a:rPr>
                <a:t>Galaxy Flex V3</a:t>
              </a:r>
              <a:endParaRPr lang="en-GB" sz="1000" b="1" dirty="0">
                <a:latin typeface="+mj-lt"/>
              </a:endParaRPr>
            </a:p>
            <a:p>
              <a:pPr algn="ctr">
                <a:lnSpc>
                  <a:spcPct val="80000"/>
                </a:lnSpc>
              </a:pPr>
              <a:endParaRPr lang="en-US" sz="1000" b="1" dirty="0">
                <a:latin typeface="+mj-lt"/>
              </a:endParaRPr>
            </a:p>
          </p:txBody>
        </p:sp>
      </p:grpSp>
      <p:sp>
        <p:nvSpPr>
          <p:cNvPr id="13321" name="TextBox 12"/>
          <p:cNvSpPr txBox="1">
            <a:spLocks noChangeArrowheads="1"/>
          </p:cNvSpPr>
          <p:nvPr/>
        </p:nvSpPr>
        <p:spPr bwMode="auto">
          <a:xfrm rot="-5400000">
            <a:off x="-437356" y="4015581"/>
            <a:ext cx="1150937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/>
              <a:t>Peripherals</a:t>
            </a: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 rot="-5400000">
            <a:off x="-304800" y="5681663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/>
              <a:t>Software</a:t>
            </a:r>
          </a:p>
        </p:txBody>
      </p:sp>
      <p:sp>
        <p:nvSpPr>
          <p:cNvPr id="13323" name="Rectangle 100"/>
          <p:cNvSpPr>
            <a:spLocks noChangeArrowheads="1"/>
          </p:cNvSpPr>
          <p:nvPr/>
        </p:nvSpPr>
        <p:spPr bwMode="auto">
          <a:xfrm>
            <a:off x="488950" y="3738563"/>
            <a:ext cx="1213241" cy="20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">
              <a:spcBef>
                <a:spcPct val="20000"/>
              </a:spcBef>
            </a:pPr>
            <a:r>
              <a:rPr lang="en-GB" sz="1000" b="1" dirty="0">
                <a:latin typeface="+mj-lt"/>
                <a:cs typeface="Arial" charset="0"/>
              </a:rPr>
              <a:t>Wired Video PIR</a:t>
            </a:r>
            <a:endParaRPr lang="en-US" sz="1000" b="1" dirty="0">
              <a:latin typeface="+mj-lt"/>
            </a:endParaRPr>
          </a:p>
        </p:txBody>
      </p:sp>
      <p:sp>
        <p:nvSpPr>
          <p:cNvPr id="13324" name="Rectangle 102"/>
          <p:cNvSpPr>
            <a:spLocks noChangeArrowheads="1"/>
          </p:cNvSpPr>
          <p:nvPr/>
        </p:nvSpPr>
        <p:spPr bwMode="auto">
          <a:xfrm>
            <a:off x="504825" y="4271963"/>
            <a:ext cx="8763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>
              <a:spcBef>
                <a:spcPct val="20000"/>
              </a:spcBef>
            </a:pPr>
            <a:r>
              <a:rPr lang="en-GB" sz="1000" b="1" dirty="0" smtClean="0">
                <a:latin typeface="+mj-lt"/>
                <a:cs typeface="Arial" charset="0"/>
              </a:rPr>
              <a:t>GPRS </a:t>
            </a:r>
            <a:r>
              <a:rPr lang="en-GB" sz="1000" b="1" dirty="0">
                <a:latin typeface="+mj-lt"/>
                <a:cs typeface="Arial" charset="0"/>
              </a:rPr>
              <a:t>module</a:t>
            </a:r>
            <a:endParaRPr lang="en-US" sz="1000" b="1" dirty="0">
              <a:latin typeface="+mj-lt"/>
            </a:endParaRPr>
          </a:p>
        </p:txBody>
      </p:sp>
      <p:sp>
        <p:nvSpPr>
          <p:cNvPr id="13325" name="Rectangle 103"/>
          <p:cNvSpPr>
            <a:spLocks noChangeArrowheads="1"/>
          </p:cNvSpPr>
          <p:nvPr/>
        </p:nvSpPr>
        <p:spPr bwMode="auto">
          <a:xfrm>
            <a:off x="431800" y="4900613"/>
            <a:ext cx="1012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>
              <a:spcBef>
                <a:spcPct val="20000"/>
              </a:spcBef>
            </a:pPr>
            <a:r>
              <a:rPr lang="en-GB" sz="1000" b="1" dirty="0" smtClean="0">
                <a:latin typeface="+mj-lt"/>
                <a:cs typeface="Arial" charset="0"/>
              </a:rPr>
              <a:t>Ethernet </a:t>
            </a:r>
            <a:r>
              <a:rPr lang="en-GB" sz="1000" b="1" dirty="0">
                <a:latin typeface="+mj-lt"/>
                <a:cs typeface="Arial" charset="0"/>
              </a:rPr>
              <a:t>Module</a:t>
            </a:r>
            <a:endParaRPr lang="en-US" sz="1000" b="1" dirty="0">
              <a:latin typeface="+mj-lt"/>
            </a:endParaRPr>
          </a:p>
        </p:txBody>
      </p:sp>
      <p:sp>
        <p:nvSpPr>
          <p:cNvPr id="13326" name="Rectangle 105"/>
          <p:cNvSpPr>
            <a:spLocks noChangeArrowheads="1"/>
          </p:cNvSpPr>
          <p:nvPr/>
        </p:nvSpPr>
        <p:spPr bwMode="auto">
          <a:xfrm>
            <a:off x="381000" y="5682321"/>
            <a:ext cx="11493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>
              <a:spcBef>
                <a:spcPct val="20000"/>
              </a:spcBef>
            </a:pPr>
            <a:r>
              <a:rPr lang="en-GB" sz="1000" b="1" dirty="0">
                <a:latin typeface="+mj-lt"/>
                <a:cs typeface="Arial" charset="0"/>
              </a:rPr>
              <a:t>Remote Servicing Suite (update)</a:t>
            </a:r>
            <a:endParaRPr lang="en-US" sz="1000" b="1" dirty="0">
              <a:latin typeface="+mj-lt"/>
            </a:endParaRPr>
          </a:p>
        </p:txBody>
      </p:sp>
      <p:sp>
        <p:nvSpPr>
          <p:cNvPr id="13327" name="Rectangle 106"/>
          <p:cNvSpPr>
            <a:spLocks noChangeArrowheads="1"/>
          </p:cNvSpPr>
          <p:nvPr/>
        </p:nvSpPr>
        <p:spPr bwMode="auto">
          <a:xfrm>
            <a:off x="219075" y="6191250"/>
            <a:ext cx="1680063" cy="18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>
              <a:spcBef>
                <a:spcPct val="20000"/>
              </a:spcBef>
            </a:pPr>
            <a:r>
              <a:rPr lang="en-GB" sz="1000" b="1" dirty="0">
                <a:latin typeface="+mj-lt"/>
                <a:cs typeface="Arial" charset="0"/>
              </a:rPr>
              <a:t>PE SIA Video Support</a:t>
            </a:r>
            <a:endParaRPr lang="en-US" sz="1000" b="1" dirty="0">
              <a:latin typeface="+mj-lt"/>
            </a:endParaRPr>
          </a:p>
        </p:txBody>
      </p:sp>
      <p:cxnSp>
        <p:nvCxnSpPr>
          <p:cNvPr id="17" name="Straight Connector 8"/>
          <p:cNvCxnSpPr/>
          <p:nvPr/>
        </p:nvCxnSpPr>
        <p:spPr>
          <a:xfrm>
            <a:off x="0" y="3233738"/>
            <a:ext cx="9144000" cy="158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"/>
          <p:cNvCxnSpPr/>
          <p:nvPr/>
        </p:nvCxnSpPr>
        <p:spPr>
          <a:xfrm>
            <a:off x="0" y="5282930"/>
            <a:ext cx="9144000" cy="158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3" name="Rectangle 43"/>
          <p:cNvSpPr>
            <a:spLocks noChangeArrowheads="1"/>
          </p:cNvSpPr>
          <p:nvPr/>
        </p:nvSpPr>
        <p:spPr bwMode="auto">
          <a:xfrm>
            <a:off x="3167063" y="1454150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/>
              <a:t>Q2</a:t>
            </a:r>
            <a:endParaRPr lang="en-US" sz="1400" b="1" dirty="0"/>
          </a:p>
        </p:txBody>
      </p:sp>
      <p:sp>
        <p:nvSpPr>
          <p:cNvPr id="13334" name="Rectangle 44"/>
          <p:cNvSpPr>
            <a:spLocks noChangeArrowheads="1"/>
          </p:cNvSpPr>
          <p:nvPr/>
        </p:nvSpPr>
        <p:spPr bwMode="auto">
          <a:xfrm>
            <a:off x="1109663" y="1481138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Q1</a:t>
            </a:r>
            <a:endParaRPr lang="en-US" sz="1400" b="1"/>
          </a:p>
        </p:txBody>
      </p:sp>
      <p:sp>
        <p:nvSpPr>
          <p:cNvPr id="13335" name="Rectangle 45"/>
          <p:cNvSpPr>
            <a:spLocks noChangeArrowheads="1"/>
          </p:cNvSpPr>
          <p:nvPr/>
        </p:nvSpPr>
        <p:spPr bwMode="auto">
          <a:xfrm>
            <a:off x="5340350" y="1468438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Q3</a:t>
            </a:r>
            <a:endParaRPr lang="en-US" sz="1400" b="1"/>
          </a:p>
        </p:txBody>
      </p:sp>
      <p:sp>
        <p:nvSpPr>
          <p:cNvPr id="13336" name="Rectangle 46"/>
          <p:cNvSpPr>
            <a:spLocks noChangeArrowheads="1"/>
          </p:cNvSpPr>
          <p:nvPr/>
        </p:nvSpPr>
        <p:spPr bwMode="auto">
          <a:xfrm>
            <a:off x="7162800" y="145415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Q4</a:t>
            </a:r>
            <a:endParaRPr lang="en-US" sz="1400" b="1"/>
          </a:p>
        </p:txBody>
      </p:sp>
      <p:grpSp>
        <p:nvGrpSpPr>
          <p:cNvPr id="13342" name="Group 90"/>
          <p:cNvGrpSpPr>
            <a:grpSpLocks/>
          </p:cNvGrpSpPr>
          <p:nvPr/>
        </p:nvGrpSpPr>
        <p:grpSpPr bwMode="auto">
          <a:xfrm>
            <a:off x="576264" y="2438399"/>
            <a:ext cx="1154113" cy="749300"/>
            <a:chOff x="2059" y="841"/>
            <a:chExt cx="727" cy="472"/>
          </a:xfrm>
        </p:grpSpPr>
        <p:grpSp>
          <p:nvGrpSpPr>
            <p:cNvPr id="13356" name="Group 203"/>
            <p:cNvGrpSpPr>
              <a:grpSpLocks/>
            </p:cNvGrpSpPr>
            <p:nvPr/>
          </p:nvGrpSpPr>
          <p:grpSpPr bwMode="auto">
            <a:xfrm>
              <a:off x="2292" y="841"/>
              <a:ext cx="320" cy="243"/>
              <a:chOff x="-198" y="2203"/>
              <a:chExt cx="574" cy="414"/>
            </a:xfrm>
          </p:grpSpPr>
          <p:pic>
            <p:nvPicPr>
              <p:cNvPr id="13358" name="Picture 204" descr="piranha_closed_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198" y="2203"/>
                <a:ext cx="574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59" name="Picture 205" descr="1A white front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6000" contrast="4000"/>
              </a:blip>
              <a:srcRect l="15593" t="10611" r="24266" b="10391"/>
              <a:stretch>
                <a:fillRect/>
              </a:stretch>
            </p:blipFill>
            <p:spPr bwMode="auto">
              <a:xfrm>
                <a:off x="109" y="2219"/>
                <a:ext cx="236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57" name="Text Box 206"/>
            <p:cNvSpPr txBox="1">
              <a:spLocks noChangeAspect="1" noChangeArrowheads="1"/>
            </p:cNvSpPr>
            <p:nvPr/>
          </p:nvSpPr>
          <p:spPr bwMode="auto">
            <a:xfrm>
              <a:off x="2059" y="1080"/>
              <a:ext cx="727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1" dirty="0">
                  <a:latin typeface="+mj-lt"/>
                </a:rPr>
                <a:t>Galaxy Flex V3.01</a:t>
              </a:r>
              <a:endParaRPr lang="en-GB" sz="1000" b="1" dirty="0">
                <a:latin typeface="+mj-lt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000" b="1" dirty="0">
                  <a:latin typeface="+mj-lt"/>
                </a:rPr>
                <a:t>With UK PA update</a:t>
              </a:r>
            </a:p>
          </p:txBody>
        </p:sp>
      </p:grpSp>
      <p:cxnSp>
        <p:nvCxnSpPr>
          <p:cNvPr id="102" name="Straight Connector 17"/>
          <p:cNvCxnSpPr/>
          <p:nvPr/>
        </p:nvCxnSpPr>
        <p:spPr>
          <a:xfrm rot="16200000" flipV="1">
            <a:off x="6034882" y="3990181"/>
            <a:ext cx="5030788" cy="952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4" name="Rectangle 102"/>
          <p:cNvSpPr>
            <a:spLocks noChangeArrowheads="1"/>
          </p:cNvSpPr>
          <p:nvPr/>
        </p:nvSpPr>
        <p:spPr bwMode="auto">
          <a:xfrm>
            <a:off x="6872288" y="4276725"/>
            <a:ext cx="939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>
              <a:spcBef>
                <a:spcPct val="20000"/>
              </a:spcBef>
            </a:pPr>
            <a:r>
              <a:rPr lang="en-GB" sz="1000" b="1" dirty="0">
                <a:latin typeface="+mj-lt"/>
                <a:cs typeface="Arial" charset="0"/>
              </a:rPr>
              <a:t>RF Portal MK4</a:t>
            </a:r>
            <a:endParaRPr lang="en-US" sz="1000" b="1" dirty="0">
              <a:latin typeface="+mj-lt"/>
            </a:endParaRPr>
          </a:p>
        </p:txBody>
      </p:sp>
      <p:pic>
        <p:nvPicPr>
          <p:cNvPr id="13348" name="Picture 124" descr="Ethernet Modu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3906787"/>
            <a:ext cx="444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2" descr="C:\Users\Public\Pictures\Keypads\Tuxed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82533" y="1955698"/>
            <a:ext cx="701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0" name="Text Box 206"/>
          <p:cNvSpPr txBox="1">
            <a:spLocks noChangeAspect="1" noChangeArrowheads="1"/>
          </p:cNvSpPr>
          <p:nvPr/>
        </p:nvSpPr>
        <p:spPr bwMode="auto">
          <a:xfrm>
            <a:off x="4252138" y="2531961"/>
            <a:ext cx="863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b="1" dirty="0">
                <a:latin typeface="+mj-lt"/>
              </a:rPr>
              <a:t>Tuxedo Galaxy</a:t>
            </a:r>
          </a:p>
          <a:p>
            <a:pPr algn="ctr">
              <a:lnSpc>
                <a:spcPct val="80000"/>
              </a:lnSpc>
            </a:pPr>
            <a:endParaRPr lang="en-US" sz="1000" b="1" dirty="0">
              <a:latin typeface="+mj-lt"/>
            </a:endParaRPr>
          </a:p>
        </p:txBody>
      </p:sp>
      <p:pic>
        <p:nvPicPr>
          <p:cNvPr id="13351" name="Picture 3" descr="C:\Users\Public\Pictures\Keypads\Iphone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77344" y="5445125"/>
            <a:ext cx="2873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2" name="Rectangle 107"/>
          <p:cNvSpPr>
            <a:spLocks noChangeArrowheads="1"/>
          </p:cNvSpPr>
          <p:nvPr/>
        </p:nvSpPr>
        <p:spPr bwMode="auto">
          <a:xfrm>
            <a:off x="4249180" y="5964702"/>
            <a:ext cx="916970" cy="34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>
              <a:spcBef>
                <a:spcPct val="20000"/>
              </a:spcBef>
            </a:pPr>
            <a:r>
              <a:rPr lang="en-GB" sz="1000" b="1" dirty="0">
                <a:latin typeface="+mj-lt"/>
                <a:cs typeface="Arial" charset="0"/>
              </a:rPr>
              <a:t>Smart App Server</a:t>
            </a:r>
            <a:endParaRPr lang="en-US" sz="1000" b="1" dirty="0">
              <a:latin typeface="+mj-lt"/>
            </a:endParaRPr>
          </a:p>
        </p:txBody>
      </p:sp>
      <p:sp>
        <p:nvSpPr>
          <p:cNvPr id="13353" name="Text Box 206"/>
          <p:cNvSpPr txBox="1">
            <a:spLocks noChangeAspect="1" noChangeArrowheads="1"/>
          </p:cNvSpPr>
          <p:nvPr/>
        </p:nvSpPr>
        <p:spPr bwMode="auto">
          <a:xfrm>
            <a:off x="3541882" y="2926861"/>
            <a:ext cx="8429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000" b="1" dirty="0">
                <a:latin typeface="+mj-lt"/>
              </a:rPr>
              <a:t>Galaxy Flex Metal box</a:t>
            </a:r>
          </a:p>
          <a:p>
            <a:pPr algn="ctr">
              <a:lnSpc>
                <a:spcPct val="80000"/>
              </a:lnSpc>
            </a:pPr>
            <a:endParaRPr lang="en-US" sz="1000" b="1" dirty="0">
              <a:latin typeface="+mj-lt"/>
            </a:endParaRPr>
          </a:p>
        </p:txBody>
      </p:sp>
      <p:pic>
        <p:nvPicPr>
          <p:cNvPr id="13354" name="Picture 2" descr="C:\Users\Public\Pictures\product\Vista 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1632" y="2380933"/>
            <a:ext cx="4254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CS\Flex 3\LowResJPeg\MPanel Open Inside Comb Straight On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11" y="1297293"/>
            <a:ext cx="2800726" cy="27032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 Galaxy Flex V3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Thank you for listening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1026" name="Picture 2" descr="C:\Users\Public\Pictures\SCS\Flex 3\LowResJPeg\Video PIR L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021" y="1419906"/>
            <a:ext cx="1137053" cy="1608138"/>
          </a:xfrm>
          <a:prstGeom prst="rect">
            <a:avLst/>
          </a:prstGeom>
          <a:noFill/>
        </p:spPr>
      </p:pic>
      <p:pic>
        <p:nvPicPr>
          <p:cNvPr id="1027" name="Picture 3" descr="C:\Users\Public\Pictures\SCS\Flex 3\LowResJPeg\RF Portal Kit Angled Left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865" y="4695827"/>
            <a:ext cx="1536699" cy="1230559"/>
          </a:xfrm>
          <a:prstGeom prst="rect">
            <a:avLst/>
          </a:prstGeom>
          <a:noFill/>
        </p:spPr>
      </p:pic>
      <p:pic>
        <p:nvPicPr>
          <p:cNvPr id="1028" name="Picture 4" descr="C:\Users\Public\Pictures\SCS\Flex 3\LowResJPeg\Output Option Board Angled Le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0416" y="4818745"/>
            <a:ext cx="1263348" cy="893536"/>
          </a:xfrm>
          <a:prstGeom prst="rect">
            <a:avLst/>
          </a:prstGeom>
          <a:noFill/>
        </p:spPr>
      </p:pic>
      <p:pic>
        <p:nvPicPr>
          <p:cNvPr id="1029" name="Picture 5" descr="C:\Users\Public\Pictures\SCS\Flex 3\LowResJPeg\GPRS Module Angled Lef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9558" y="4586515"/>
            <a:ext cx="2385199" cy="1685472"/>
          </a:xfrm>
          <a:prstGeom prst="rect">
            <a:avLst/>
          </a:prstGeom>
          <a:noFill/>
        </p:spPr>
      </p:pic>
      <p:pic>
        <p:nvPicPr>
          <p:cNvPr id="1030" name="Picture 6" descr="C:\Users\Public\Pictures\SCS\Flex 3\LowResJPeg\IB2 Ethernet Module Angled Left cropp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9328" y="3410859"/>
            <a:ext cx="1117866" cy="1073151"/>
          </a:xfrm>
          <a:prstGeom prst="rect">
            <a:avLst/>
          </a:prstGeom>
          <a:noFill/>
        </p:spPr>
      </p:pic>
      <p:pic>
        <p:nvPicPr>
          <p:cNvPr id="1031" name="Picture 7" descr="C:\Users\Public\Pictures\SCS\Flex 3\LowResJPeg\Trigger Module Angled Lef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0344" y="4632779"/>
            <a:ext cx="2264229" cy="1599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ublic\Pictures\SCS\Flex 3\LowResJPeg\MPanel Open Inside Comb Straight On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810" y="1271893"/>
            <a:ext cx="5105990" cy="4928204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Change to AC Mains cabling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18200" y="1816100"/>
            <a:ext cx="302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From June, all panels will be configured at the factory to have the AC power cable configured as shown in the picture, due to market demand. </a:t>
            </a:r>
          </a:p>
          <a:p>
            <a:endParaRPr lang="en-GB" sz="1600" dirty="0" smtClean="0">
              <a:latin typeface="+mj-lt"/>
            </a:endParaRPr>
          </a:p>
          <a:p>
            <a:r>
              <a:rPr lang="en-GB" sz="1600" dirty="0" smtClean="0">
                <a:latin typeface="+mj-lt"/>
              </a:rPr>
              <a:t>The AC Plug will not be supplied but will still be available to order when required.</a:t>
            </a:r>
          </a:p>
          <a:p>
            <a:endParaRPr lang="en-GB" sz="1600" dirty="0" smtClean="0">
              <a:latin typeface="+mj-lt"/>
            </a:endParaRPr>
          </a:p>
          <a:p>
            <a:r>
              <a:rPr lang="en-GB" sz="1600" dirty="0" smtClean="0">
                <a:latin typeface="+mj-lt"/>
              </a:rPr>
              <a:t>This will allow UK to merge with the general market variant E1</a:t>
            </a:r>
            <a:endParaRPr lang="en-GB" sz="1600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 rot="1753806">
            <a:off x="3627274" y="4086474"/>
            <a:ext cx="1705326" cy="2088996"/>
          </a:xfrm>
          <a:prstGeom prst="ellipse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http://t0.gstatic.com/images?q=tbn:ANd9GcQ1T7zsxi5mhUOYozrEbou-UIc-6inOACQECoLK89h6EVuj9Dd7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020" y="1815441"/>
            <a:ext cx="10096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38" descr="C:\Users\Public\Pictures\Clipart\internet clo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5938" y="3141663"/>
            <a:ext cx="1765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611188" y="554038"/>
            <a:ext cx="7921625" cy="658812"/>
          </a:xfrm>
        </p:spPr>
        <p:txBody>
          <a:bodyPr/>
          <a:lstStyle/>
          <a:p>
            <a:r>
              <a:rPr lang="en-GB" dirty="0" smtClean="0"/>
              <a:t>What is the Flex V3?</a:t>
            </a:r>
          </a:p>
        </p:txBody>
      </p:sp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1713638" y="3357563"/>
            <a:ext cx="962887" cy="709612"/>
            <a:chOff x="495" y="2291"/>
            <a:chExt cx="574" cy="410"/>
          </a:xfrm>
        </p:grpSpPr>
        <p:pic>
          <p:nvPicPr>
            <p:cNvPr id="12334" name="Picture 204" descr="piranha_closed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" y="2291"/>
              <a:ext cx="57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35" name="Picture 205" descr="1A white front"/>
            <p:cNvPicPr>
              <a:picLocks noChangeAspect="1" noChangeArrowheads="1"/>
            </p:cNvPicPr>
            <p:nvPr/>
          </p:nvPicPr>
          <p:blipFill>
            <a:blip r:embed="rId6" cstate="print">
              <a:lum bright="-6000" contrast="4000"/>
            </a:blip>
            <a:srcRect l="15593" t="10611" r="24266" b="10391"/>
            <a:stretch>
              <a:fillRect/>
            </a:stretch>
          </p:blipFill>
          <p:spPr bwMode="auto">
            <a:xfrm>
              <a:off x="801" y="2303"/>
              <a:ext cx="23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4" name="Picture 2" descr="C:\Users\Public\Pictures\product\Sensors\IS2500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692" y="2419350"/>
            <a:ext cx="29244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 descr="C:\Users\Public\Pictures\product\TP800 small whi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7421" y="1787791"/>
            <a:ext cx="287704" cy="46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C:\Users\Public\Pictures\product\Radio\Sensors_DFO800M_3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215" y="5019675"/>
            <a:ext cx="7292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5" descr="C:\Users\Public\Pictures\product\Radio\PA Butt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713" y="4133850"/>
            <a:ext cx="32199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8" descr="http://www.security.honeywell.com/uk/intruder/images/DET8M_1_p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08098" y="50006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18"/>
          <p:cNvSpPr txBox="1">
            <a:spLocks noChangeArrowheads="1"/>
          </p:cNvSpPr>
          <p:nvPr/>
        </p:nvSpPr>
        <p:spPr bwMode="auto">
          <a:xfrm>
            <a:off x="6704013" y="1268413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ARC</a:t>
            </a:r>
          </a:p>
        </p:txBody>
      </p:sp>
      <p:sp>
        <p:nvSpPr>
          <p:cNvPr id="5133" name="TextBox 20"/>
          <p:cNvSpPr txBox="1">
            <a:spLocks noChangeArrowheads="1"/>
          </p:cNvSpPr>
          <p:nvPr/>
        </p:nvSpPr>
        <p:spPr bwMode="auto">
          <a:xfrm>
            <a:off x="5254893" y="2616883"/>
            <a:ext cx="10080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000" dirty="0">
                <a:latin typeface="+mj-lt"/>
              </a:rPr>
              <a:t>Digital alarms </a:t>
            </a:r>
          </a:p>
          <a:p>
            <a:pPr>
              <a:defRPr/>
            </a:pPr>
            <a:r>
              <a:rPr lang="en-GB" sz="1000" dirty="0">
                <a:latin typeface="+mj-lt"/>
              </a:rPr>
              <a:t>Audio</a:t>
            </a:r>
          </a:p>
          <a:p>
            <a:pPr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Video</a:t>
            </a:r>
          </a:p>
        </p:txBody>
      </p:sp>
      <p:pic>
        <p:nvPicPr>
          <p:cNvPr id="12301" name="Picture 10" descr="C:\Users\Public\Pictures\Clipart\cell-tower-m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60800" y="2565400"/>
            <a:ext cx="403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flipV="1">
            <a:off x="2714625" y="2997202"/>
            <a:ext cx="1217613" cy="44132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732649" y="3552825"/>
            <a:ext cx="1620276" cy="87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05100" y="3857625"/>
            <a:ext cx="154305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162425" y="2990850"/>
            <a:ext cx="490539" cy="29368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710628" y="2628900"/>
            <a:ext cx="556822" cy="59936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3513" y="3614738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Hold-up buttons</a:t>
            </a:r>
          </a:p>
        </p:txBody>
      </p:sp>
      <p:sp>
        <p:nvSpPr>
          <p:cNvPr id="48" name="TextBox 47"/>
          <p:cNvSpPr txBox="1"/>
          <p:nvPr/>
        </p:nvSpPr>
        <p:spPr>
          <a:xfrm rot="20425759">
            <a:off x="2983573" y="2967697"/>
            <a:ext cx="7207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GPRS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2625" y="3863975"/>
            <a:ext cx="9366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Ethernet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84550" y="3540125"/>
            <a:ext cx="7207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PSTN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905000" y="2343150"/>
            <a:ext cx="371475" cy="885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08063" y="2705100"/>
            <a:ext cx="83978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903288" y="3971925"/>
            <a:ext cx="820737" cy="31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349473" y="4086225"/>
            <a:ext cx="584102" cy="974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2298" idx="0"/>
            <a:endCxn id="12335" idx="2"/>
          </p:cNvCxnSpPr>
          <p:nvPr/>
        </p:nvCxnSpPr>
        <p:spPr>
          <a:xfrm flipH="1" flipV="1">
            <a:off x="2424900" y="4067175"/>
            <a:ext cx="21336" cy="933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2511232" y="2390775"/>
            <a:ext cx="231968" cy="8729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0" y="1935163"/>
            <a:ext cx="10810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Intruder detection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71095" y="1344613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2-way Audio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337941" y="1277938"/>
            <a:ext cx="719138" cy="1008062"/>
            <a:chOff x="2339975" y="1268413"/>
            <a:chExt cx="719138" cy="1008062"/>
          </a:xfrm>
        </p:grpSpPr>
        <p:pic>
          <p:nvPicPr>
            <p:cNvPr id="12293" name="Picture 118" descr="001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clrChange>
                <a:clrFrom>
                  <a:srgbClr val="E8E9EB"/>
                </a:clrFrom>
                <a:clrTo>
                  <a:srgbClr val="E8E9EB">
                    <a:alpha val="0"/>
                  </a:srgbClr>
                </a:clrTo>
              </a:clrChange>
            </a:blip>
            <a:srcRect l="17815" t="9134" r="15158" b="12267"/>
            <a:stretch>
              <a:fillRect/>
            </a:stretch>
          </p:blipFill>
          <p:spPr bwMode="auto">
            <a:xfrm>
              <a:off x="2555875" y="1628775"/>
              <a:ext cx="431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Box 64"/>
            <p:cNvSpPr txBox="1"/>
            <p:nvPr/>
          </p:nvSpPr>
          <p:spPr>
            <a:xfrm>
              <a:off x="2339975" y="1268413"/>
              <a:ext cx="719138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200" dirty="0">
                  <a:latin typeface="+mj-lt"/>
                </a:rPr>
                <a:t>Video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80265" y="5462588"/>
            <a:ext cx="863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Fire detection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74711" y="5727700"/>
            <a:ext cx="12239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Environmental detection</a:t>
            </a: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6802438" y="2754313"/>
            <a:ext cx="1655762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 smtClean="0">
                <a:latin typeface="+mj-lt"/>
              </a:rPr>
              <a:t>IP Alarm Receiver</a:t>
            </a:r>
          </a:p>
          <a:p>
            <a:pPr lvl="0">
              <a:tabLst>
                <a:tab pos="363538" algn="l"/>
              </a:tabLst>
              <a:defRPr/>
            </a:pPr>
            <a:r>
              <a:rPr lang="en-GB" sz="1000" b="1" dirty="0">
                <a:solidFill>
                  <a:srgbClr val="000000"/>
                </a:solidFill>
                <a:latin typeface="Arial"/>
              </a:rPr>
              <a:t>Monitor Computers</a:t>
            </a:r>
          </a:p>
          <a:p>
            <a:pPr lvl="0">
              <a:tabLst>
                <a:tab pos="363538" algn="l"/>
              </a:tabLst>
              <a:defRPr/>
            </a:pPr>
            <a:r>
              <a:rPr lang="en-GB" sz="1000" b="1" dirty="0">
                <a:solidFill>
                  <a:srgbClr val="000000"/>
                </a:solidFill>
                <a:latin typeface="Arial"/>
              </a:rPr>
              <a:t>ENAI</a:t>
            </a:r>
          </a:p>
          <a:p>
            <a:pPr lvl="0">
              <a:tabLst>
                <a:tab pos="363538" algn="l"/>
              </a:tabLst>
              <a:defRPr/>
            </a:pPr>
            <a:r>
              <a:rPr lang="en-GB" sz="1000" b="1" dirty="0">
                <a:solidFill>
                  <a:srgbClr val="000000"/>
                </a:solidFill>
                <a:latin typeface="Arial"/>
              </a:rPr>
              <a:t>Lopez Bello</a:t>
            </a:r>
          </a:p>
          <a:p>
            <a:pPr lvl="0">
              <a:tabLst>
                <a:tab pos="363538" algn="l"/>
              </a:tabLst>
              <a:defRPr/>
            </a:pPr>
            <a:r>
              <a:rPr lang="en-GB" sz="1000" b="1" dirty="0" err="1">
                <a:solidFill>
                  <a:srgbClr val="000000"/>
                </a:solidFill>
                <a:latin typeface="Arial"/>
              </a:rPr>
              <a:t>Azuresoft</a:t>
            </a:r>
            <a:endParaRPr lang="en-GB" sz="1000" b="1" dirty="0">
              <a:solidFill>
                <a:srgbClr val="000000"/>
              </a:solidFill>
              <a:latin typeface="Arial"/>
            </a:endParaRPr>
          </a:p>
          <a:p>
            <a:pPr lvl="0">
              <a:tabLst>
                <a:tab pos="363538" algn="l"/>
              </a:tabLst>
              <a:defRPr/>
            </a:pPr>
            <a:r>
              <a:rPr lang="en-GB" sz="1000" b="1" dirty="0">
                <a:solidFill>
                  <a:srgbClr val="000000"/>
                </a:solidFill>
                <a:latin typeface="Arial"/>
              </a:rPr>
              <a:t>Software </a:t>
            </a:r>
            <a:r>
              <a:rPr lang="en-GB" sz="1000" b="1" dirty="0" smtClean="0">
                <a:solidFill>
                  <a:srgbClr val="000000"/>
                </a:solidFill>
                <a:latin typeface="Arial"/>
              </a:rPr>
              <a:t>AG</a:t>
            </a:r>
          </a:p>
          <a:p>
            <a:pPr lvl="0">
              <a:tabLst>
                <a:tab pos="363538" algn="l"/>
              </a:tabLst>
              <a:defRPr/>
            </a:pPr>
            <a:r>
              <a:rPr lang="en-GB" sz="1000" b="1" dirty="0" smtClean="0">
                <a:solidFill>
                  <a:srgbClr val="000000"/>
                </a:solidFill>
                <a:latin typeface="Arial"/>
              </a:rPr>
              <a:t>Honeywell PE1800</a:t>
            </a:r>
            <a:endParaRPr lang="en-GB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6443663" y="5949950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Installer</a:t>
            </a:r>
          </a:p>
        </p:txBody>
      </p:sp>
      <p:sp>
        <p:nvSpPr>
          <p:cNvPr id="43" name="TextBox 20"/>
          <p:cNvSpPr txBox="1">
            <a:spLocks noChangeArrowheads="1"/>
          </p:cNvSpPr>
          <p:nvPr/>
        </p:nvSpPr>
        <p:spPr bwMode="auto">
          <a:xfrm>
            <a:off x="6156325" y="4581525"/>
            <a:ext cx="1152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Telemetry</a:t>
            </a:r>
          </a:p>
          <a:p>
            <a:pPr>
              <a:defRPr/>
            </a:pPr>
            <a:r>
              <a:rPr lang="en-GB" sz="1000" dirty="0">
                <a:latin typeface="+mj-lt"/>
              </a:rPr>
              <a:t>Configuration</a:t>
            </a:r>
          </a:p>
          <a:p>
            <a:pPr>
              <a:defRPr/>
            </a:pPr>
            <a:r>
              <a:rPr lang="en-GB" sz="1000" dirty="0">
                <a:latin typeface="+mj-lt"/>
              </a:rPr>
              <a:t>Technical alarms</a:t>
            </a:r>
          </a:p>
        </p:txBody>
      </p:sp>
      <p:pic>
        <p:nvPicPr>
          <p:cNvPr id="12325" name="Picture 37" descr="C:\Users\Public\Pictures\Clipart\network-5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48225" y="3500438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20"/>
          <p:cNvSpPr txBox="1">
            <a:spLocks noChangeArrowheads="1"/>
          </p:cNvSpPr>
          <p:nvPr/>
        </p:nvSpPr>
        <p:spPr bwMode="auto">
          <a:xfrm>
            <a:off x="7488238" y="5516563"/>
            <a:ext cx="1655762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>
                <a:latin typeface="+mj-lt"/>
              </a:rPr>
              <a:t>Services</a:t>
            </a:r>
          </a:p>
          <a:p>
            <a:pPr>
              <a:tabLst>
                <a:tab pos="363538" algn="l"/>
              </a:tabLst>
              <a:defRPr/>
            </a:pPr>
            <a:r>
              <a:rPr lang="en-GB" sz="1000" b="1" dirty="0">
                <a:latin typeface="+mj-lt"/>
              </a:rPr>
              <a:t>Automatic configuration</a:t>
            </a:r>
          </a:p>
          <a:p>
            <a:pPr>
              <a:tabLst>
                <a:tab pos="363538" algn="l"/>
              </a:tabLst>
              <a:defRPr/>
            </a:pPr>
            <a:r>
              <a:rPr lang="en-GB" sz="1000" b="1" dirty="0">
                <a:solidFill>
                  <a:srgbClr val="000000"/>
                </a:solidFill>
                <a:latin typeface="Arial"/>
              </a:rPr>
              <a:t>Automatic servicing</a:t>
            </a:r>
            <a:endParaRPr lang="en-GB" sz="1000" b="1" dirty="0">
              <a:latin typeface="+mj-lt"/>
            </a:endParaRPr>
          </a:p>
          <a:p>
            <a:pPr>
              <a:tabLst>
                <a:tab pos="363538" algn="l"/>
              </a:tabLst>
              <a:defRPr/>
            </a:pPr>
            <a:r>
              <a:rPr lang="en-GB" sz="1000" b="1" dirty="0">
                <a:latin typeface="+mj-lt"/>
              </a:rPr>
              <a:t>End user Support</a:t>
            </a:r>
          </a:p>
        </p:txBody>
      </p:sp>
      <p:pic>
        <p:nvPicPr>
          <p:cNvPr id="12327" name="Picture 7" descr="C:\Users\Public\Pictures\Clipart\cellphone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6250" y="5307013"/>
            <a:ext cx="657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4646613" y="5162550"/>
            <a:ext cx="1152525" cy="27443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dirty="0">
                <a:latin typeface="+mj-lt"/>
              </a:rPr>
              <a:t>2-way SMS       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686300" y="4552950"/>
            <a:ext cx="209550" cy="5715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0" name="Picture 49" descr="http://t2.gstatic.com/images?q=tbn:ANd9GcQ7PSPi73Z55xZNtTgsRvx4pZ0Na2vAqmZny0mYM_B0LWjpYMseb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35863" y="1341438"/>
            <a:ext cx="16081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1" name="Picture 51" descr="http://t1.gstatic.com/images?q=tbn:ANd9GcR0cSssqQABv51IOqouFA2g20pxKpH_JEMqoAOOY-VUbAHpLCzYa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24750" y="4587875"/>
            <a:ext cx="1619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Arrow Connector 50"/>
          <p:cNvCxnSpPr/>
          <p:nvPr/>
        </p:nvCxnSpPr>
        <p:spPr>
          <a:xfrm>
            <a:off x="6105525" y="4267200"/>
            <a:ext cx="1346200" cy="457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6553200" y="1562100"/>
            <a:ext cx="1073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000" dirty="0">
                <a:latin typeface="+mj-lt"/>
              </a:rPr>
              <a:t>Full integration</a:t>
            </a:r>
            <a:endParaRPr lang="en-GB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305072" y="1219347"/>
            <a:ext cx="956603" cy="1167618"/>
          </a:xfrm>
          <a:prstGeom prst="roundRect">
            <a:avLst>
              <a:gd name="adj" fmla="val 26961"/>
            </a:avLst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 prstMaterial="dkEdg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ounded Rectangle 107"/>
          <p:cNvSpPr/>
          <p:nvPr/>
        </p:nvSpPr>
        <p:spPr>
          <a:xfrm>
            <a:off x="2935459" y="2814857"/>
            <a:ext cx="771379" cy="614144"/>
          </a:xfrm>
          <a:prstGeom prst="roundRect">
            <a:avLst>
              <a:gd name="adj" fmla="val 26961"/>
            </a:avLst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 prstMaterial="dkEdg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ounded Rectangle 108"/>
          <p:cNvSpPr/>
          <p:nvPr/>
        </p:nvSpPr>
        <p:spPr>
          <a:xfrm>
            <a:off x="6840417" y="2743199"/>
            <a:ext cx="1574995" cy="1209675"/>
          </a:xfrm>
          <a:prstGeom prst="roundRect">
            <a:avLst>
              <a:gd name="adj" fmla="val 13852"/>
            </a:avLst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 prstMaterial="dkEdg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ounded Rectangle 109"/>
          <p:cNvSpPr/>
          <p:nvPr/>
        </p:nvSpPr>
        <p:spPr>
          <a:xfrm>
            <a:off x="3197762" y="3850152"/>
            <a:ext cx="872197" cy="365760"/>
          </a:xfrm>
          <a:prstGeom prst="roundRect">
            <a:avLst>
              <a:gd name="adj" fmla="val 26961"/>
            </a:avLst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 prstMaterial="dkEdg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6989885" y="2028825"/>
            <a:ext cx="534865" cy="1235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718177" y="1813755"/>
            <a:ext cx="835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 smtClean="0">
                <a:latin typeface="+mj-lt"/>
              </a:rPr>
              <a:t>PE1800</a:t>
            </a:r>
            <a:endParaRPr lang="en-GB" sz="1200" dirty="0">
              <a:latin typeface="+mj-lt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743575" y="1744394"/>
            <a:ext cx="1258034" cy="941656"/>
          </a:xfrm>
          <a:prstGeom prst="roundRect">
            <a:avLst>
              <a:gd name="adj" fmla="val 26961"/>
            </a:avLst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 prstMaterial="dkEdg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1050657" y="3366942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 smtClean="0">
                <a:latin typeface="+mj-lt"/>
              </a:rPr>
              <a:t>2A or 1A PSU</a:t>
            </a:r>
            <a:endParaRPr lang="en-GB" sz="1200" dirty="0">
              <a:latin typeface="+mj-lt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1079842" y="3300926"/>
            <a:ext cx="661181" cy="562708"/>
          </a:xfrm>
          <a:prstGeom prst="roundRect">
            <a:avLst>
              <a:gd name="adj" fmla="val 26961"/>
            </a:avLst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 prstMaterial="dkEdg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ounded Rectangle 122"/>
          <p:cNvSpPr/>
          <p:nvPr/>
        </p:nvSpPr>
        <p:spPr>
          <a:xfrm>
            <a:off x="4255184" y="5150094"/>
            <a:ext cx="1395046" cy="1057422"/>
          </a:xfrm>
          <a:prstGeom prst="roundRect">
            <a:avLst>
              <a:gd name="adj" fmla="val 26961"/>
            </a:avLst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 prstMaterial="dkEdg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9" name="Straight Arrow Connector 88"/>
          <p:cNvCxnSpPr>
            <a:endCxn id="40" idx="1"/>
          </p:cNvCxnSpPr>
          <p:nvPr/>
        </p:nvCxnSpPr>
        <p:spPr>
          <a:xfrm flipV="1">
            <a:off x="5953125" y="3354478"/>
            <a:ext cx="849313" cy="17929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7848600" y="2430340"/>
            <a:ext cx="183320" cy="31286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20" grpId="0" animBg="1"/>
      <p:bldP spid="120" grpId="1" animBg="1"/>
      <p:bldP spid="122" grpId="0" animBg="1"/>
      <p:bldP spid="122" grpId="1" animBg="1"/>
      <p:bldP spid="123" grpId="0" animBg="1"/>
      <p:bldP spid="1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deo PIR 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2205" y="1643610"/>
            <a:ext cx="1406205" cy="1988800"/>
          </a:xfrm>
          <a:prstGeom prst="rect">
            <a:avLst/>
          </a:prstGeom>
        </p:spPr>
      </p:pic>
      <p:pic>
        <p:nvPicPr>
          <p:cNvPr id="7" name="Picture 6" descr="MPanel Outside M7KProx Tag GPRS Ethernet CamPIR Le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8890" y="3789050"/>
            <a:ext cx="3203810" cy="2556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Galaxy Flex do for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1340711"/>
            <a:ext cx="7772400" cy="450764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Save significant cost on dual path, IP communications</a:t>
            </a:r>
          </a:p>
          <a:p>
            <a:pPr lvl="1"/>
            <a:r>
              <a:rPr lang="en-GB" dirty="0" smtClean="0"/>
              <a:t>Fully integrated dual path solution with no recurring costs</a:t>
            </a:r>
          </a:p>
          <a:p>
            <a:pPr lvl="1"/>
            <a:r>
              <a:rPr lang="en-GB" dirty="0" smtClean="0"/>
              <a:t>Full encryption and polling capability on both GPRS and Ethernet</a:t>
            </a:r>
          </a:p>
          <a:p>
            <a:endParaRPr lang="en-GB" dirty="0" smtClean="0"/>
          </a:p>
          <a:p>
            <a:r>
              <a:rPr lang="en-GB" b="1" dirty="0" smtClean="0"/>
              <a:t>Reduce false alarms, increase recurring revenue</a:t>
            </a:r>
          </a:p>
          <a:p>
            <a:pPr lvl="1"/>
            <a:r>
              <a:rPr lang="en-GB" dirty="0" smtClean="0"/>
              <a:t>Flexible, competitive visual verification option</a:t>
            </a:r>
          </a:p>
          <a:p>
            <a:pPr lvl="1"/>
            <a:r>
              <a:rPr lang="en-GB" dirty="0" smtClean="0"/>
              <a:t>Meets legislation and demands for better false alarm discrimination</a:t>
            </a:r>
          </a:p>
          <a:p>
            <a:endParaRPr lang="en-GB" dirty="0" smtClean="0"/>
          </a:p>
          <a:p>
            <a:r>
              <a:rPr lang="en-GB" b="1" dirty="0" smtClean="0"/>
              <a:t>Reduce engineer call outs</a:t>
            </a:r>
          </a:p>
          <a:p>
            <a:pPr lvl="1"/>
            <a:r>
              <a:rPr lang="en-GB" dirty="0" smtClean="0"/>
              <a:t>Comprehensive remote maintenance and diagnostics tools</a:t>
            </a:r>
          </a:p>
          <a:p>
            <a:endParaRPr lang="en-GB" dirty="0" smtClean="0"/>
          </a:p>
          <a:p>
            <a:r>
              <a:rPr lang="en-GB" b="1" dirty="0" smtClean="0"/>
              <a:t>Reduce installation time and cost</a:t>
            </a:r>
          </a:p>
          <a:p>
            <a:pPr lvl="1"/>
            <a:r>
              <a:rPr lang="en-GB" dirty="0" smtClean="0"/>
              <a:t>Fewer boxes to install</a:t>
            </a:r>
          </a:p>
          <a:p>
            <a:pPr lvl="1"/>
            <a:r>
              <a:rPr lang="en-GB" dirty="0" smtClean="0"/>
              <a:t>Less wiring</a:t>
            </a:r>
          </a:p>
          <a:p>
            <a:pPr lvl="1"/>
            <a:r>
              <a:rPr lang="en-GB" dirty="0" smtClean="0"/>
              <a:t>Comprehensive commissioning and diagnostics tools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2950" y="5876925"/>
            <a:ext cx="7229475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+mj-lt"/>
              </a:rPr>
              <a:t>Flex improves profitability for both Installers &amp; ARCs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Alarm Signalling over GPRS and Ethernet</a:t>
            </a:r>
          </a:p>
        </p:txBody>
      </p:sp>
      <p:pic>
        <p:nvPicPr>
          <p:cNvPr id="8196" name="Picture 9" descr="piranha_clo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14732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48" name="Text Box 19"/>
          <p:cNvSpPr txBox="1">
            <a:spLocks noChangeArrowheads="1"/>
          </p:cNvSpPr>
          <p:nvPr/>
        </p:nvSpPr>
        <p:spPr bwMode="auto">
          <a:xfrm>
            <a:off x="401638" y="3789363"/>
            <a:ext cx="86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Flex Panel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58888" y="3641896"/>
            <a:ext cx="649287" cy="2174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38" descr="C:\Users\Public\Pictures\Clipart\internet 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852738"/>
            <a:ext cx="15986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http://t0.gstatic.com/images?q=tbn:ANd9GcQ1T7zsxi5mhUOYozrEbou-UIc-6inOACQECoLK89h6EVuj9Dd7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773238"/>
            <a:ext cx="10096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3132138" y="2492375"/>
            <a:ext cx="1295400" cy="6492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37" descr="C:\Users\Public\Pictures\Clipart\network-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314166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29"/>
          <p:cNvSpPr txBox="1">
            <a:spLocks noChangeArrowheads="1"/>
          </p:cNvSpPr>
          <p:nvPr/>
        </p:nvSpPr>
        <p:spPr bwMode="auto">
          <a:xfrm>
            <a:off x="4395788" y="1595438"/>
            <a:ext cx="1243012" cy="30797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IP Receiver</a:t>
            </a:r>
          </a:p>
        </p:txBody>
      </p:sp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3068638" y="2235200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Arial" charset="0"/>
              </a:rPr>
              <a:t>IP Alarms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4079631" y="2812865"/>
          <a:ext cx="506436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963"/>
                <a:gridCol w="1252179"/>
                <a:gridCol w="1140874"/>
                <a:gridCol w="1224353"/>
              </a:tblGrid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Manufacturer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Country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Status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Availability</a:t>
                      </a:r>
                      <a:endParaRPr lang="en-GB" sz="1200" dirty="0"/>
                    </a:p>
                  </a:txBody>
                  <a:tcPr/>
                </a:tc>
              </a:tr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Lopez Bello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ES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Roll-out started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ENAI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NL  - 100% </a:t>
                      </a:r>
                      <a:r>
                        <a:rPr lang="en-GB" sz="1200" dirty="0" err="1" smtClean="0"/>
                        <a:t>Mkt</a:t>
                      </a:r>
                      <a:endParaRPr lang="en-GB" sz="1200" dirty="0" smtClean="0"/>
                    </a:p>
                    <a:p>
                      <a:r>
                        <a:rPr lang="en-GB" sz="1200" dirty="0" smtClean="0"/>
                        <a:t>DK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End Feb 2013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Monitor (Sentinel)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UK – 85% </a:t>
                      </a:r>
                      <a:r>
                        <a:rPr lang="en-GB" sz="1200" dirty="0" err="1" smtClean="0"/>
                        <a:t>Mkt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End Feb 2013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Azuresoft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FR, BE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dirty="0" smtClean="0"/>
                        <a:t>Roll-out started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Honeywell PE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FR,</a:t>
                      </a:r>
                      <a:r>
                        <a:rPr lang="en-GB" sz="1200" baseline="0" dirty="0" smtClean="0"/>
                        <a:t> ES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Roll-out started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Software AG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</a:t>
                      </a:r>
                      <a:r>
                        <a:rPr lang="en-GB" sz="1200" baseline="0" dirty="0" smtClean="0"/>
                        <a:t> Testing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March</a:t>
                      </a:r>
                      <a:r>
                        <a:rPr lang="en-GB" sz="1200" baseline="0" dirty="0" smtClean="0"/>
                        <a:t> 2013 </a:t>
                      </a:r>
                      <a:endParaRPr lang="en-GB" sz="1200" dirty="0"/>
                    </a:p>
                  </a:txBody>
                  <a:tcPr/>
                </a:tc>
              </a:tr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ESI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 Discussion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July</a:t>
                      </a:r>
                      <a:r>
                        <a:rPr lang="en-GB" sz="1200" baseline="0" dirty="0" smtClean="0"/>
                        <a:t> 2013 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90" name="Text Box 19"/>
          <p:cNvSpPr txBox="1">
            <a:spLocks noChangeArrowheads="1"/>
          </p:cNvSpPr>
          <p:nvPr/>
        </p:nvSpPr>
        <p:spPr bwMode="auto">
          <a:xfrm>
            <a:off x="3092450" y="2428875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Arial" charset="0"/>
              </a:rPr>
              <a:t>Encrypted with polling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29275" y="2257425"/>
            <a:ext cx="2724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latin typeface="+mj-lt"/>
              </a:rPr>
              <a:t>3</a:t>
            </a:r>
            <a:r>
              <a:rPr lang="en-GB" sz="1800" b="1" baseline="30000" dirty="0">
                <a:latin typeface="+mj-lt"/>
              </a:rPr>
              <a:t>rd</a:t>
            </a:r>
            <a:r>
              <a:rPr lang="en-GB" sz="1800" b="1" dirty="0">
                <a:latin typeface="+mj-lt"/>
              </a:rPr>
              <a:t> Party Compatibility: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72150" y="1562100"/>
            <a:ext cx="2619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latin typeface="+mj-lt"/>
              </a:rPr>
              <a:t>Honeywell PE1800IP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10250" y="1933575"/>
            <a:ext cx="2505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b="1" dirty="0">
                <a:latin typeface="+mj-lt"/>
              </a:rPr>
              <a:t>Or</a:t>
            </a:r>
          </a:p>
        </p:txBody>
      </p:sp>
      <p:sp>
        <p:nvSpPr>
          <p:cNvPr id="6194" name="Text Box 19"/>
          <p:cNvSpPr txBox="1">
            <a:spLocks noChangeArrowheads="1"/>
          </p:cNvSpPr>
          <p:nvPr/>
        </p:nvSpPr>
        <p:spPr bwMode="auto">
          <a:xfrm>
            <a:off x="1191504" y="4519760"/>
            <a:ext cx="2419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Arial" charset="0"/>
              </a:rPr>
              <a:t>Plus </a:t>
            </a:r>
            <a:r>
              <a:rPr lang="en-GB" sz="1200" dirty="0">
                <a:latin typeface="Arial" charset="0"/>
              </a:rPr>
              <a:t>PSTN back-up on-board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33475" y="5505450"/>
            <a:ext cx="6581775" cy="83026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This gives Flex a robust, secure, multi-path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comms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solution with wide market compatibility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42476" y="3868738"/>
            <a:ext cx="649287" cy="2174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139482" y="3358270"/>
            <a:ext cx="6380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Arial" charset="0"/>
              </a:rPr>
              <a:t>GPRS</a:t>
            </a:r>
            <a:endParaRPr lang="en-GB" sz="1200" dirty="0">
              <a:latin typeface="Arial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277351" y="4073378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Arial" charset="0"/>
              </a:rPr>
              <a:t>Ethernet</a:t>
            </a:r>
            <a:endParaRPr lang="en-GB" sz="1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$$ What does the New Comms mean? $$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583" y="2147783"/>
            <a:ext cx="3507691" cy="289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latin typeface="+mj-lt"/>
              </a:rPr>
              <a:t>Cost </a:t>
            </a:r>
            <a:r>
              <a:rPr lang="en-GB" sz="2000" dirty="0">
                <a:latin typeface="+mj-lt"/>
              </a:rPr>
              <a:t>to </a:t>
            </a:r>
            <a:r>
              <a:rPr lang="en-GB" sz="2000" dirty="0" smtClean="0">
                <a:latin typeface="+mj-lt"/>
              </a:rPr>
              <a:t>the ARC/installer with a 3</a:t>
            </a:r>
            <a:r>
              <a:rPr lang="en-GB" sz="2000" baseline="30000" dirty="0" smtClean="0">
                <a:latin typeface="+mj-lt"/>
              </a:rPr>
              <a:t>rd</a:t>
            </a:r>
            <a:r>
              <a:rPr lang="en-GB" sz="2000" dirty="0" smtClean="0">
                <a:latin typeface="+mj-lt"/>
              </a:rPr>
              <a:t>-party communicator</a:t>
            </a:r>
            <a:endParaRPr lang="en-GB" sz="2000" dirty="0">
              <a:latin typeface="+mj-lt"/>
            </a:endParaRPr>
          </a:p>
          <a:p>
            <a:pPr>
              <a:defRPr/>
            </a:pPr>
            <a:endParaRPr lang="en-GB" sz="2000" dirty="0">
              <a:latin typeface="+mj-lt"/>
            </a:endParaRPr>
          </a:p>
          <a:p>
            <a:pPr>
              <a:defRPr/>
            </a:pPr>
            <a:r>
              <a:rPr lang="en-GB" sz="1400" dirty="0" smtClean="0">
                <a:latin typeface="+mj-lt"/>
              </a:rPr>
              <a:t>Typical </a:t>
            </a:r>
            <a:r>
              <a:rPr lang="en-GB" sz="1400" dirty="0" err="1" smtClean="0">
                <a:latin typeface="+mj-lt"/>
              </a:rPr>
              <a:t>Dualcom</a:t>
            </a:r>
            <a:r>
              <a:rPr lang="en-GB" sz="1400" dirty="0" smtClean="0">
                <a:latin typeface="+mj-lt"/>
              </a:rPr>
              <a:t> costs added to panel</a:t>
            </a:r>
            <a:endParaRPr lang="en-GB" sz="1400" dirty="0">
              <a:latin typeface="+mj-lt"/>
            </a:endParaRPr>
          </a:p>
          <a:p>
            <a:pPr>
              <a:defRPr/>
            </a:pPr>
            <a:endParaRPr lang="en-GB" sz="1200" dirty="0" smtClean="0">
              <a:latin typeface="+mj-lt"/>
            </a:endParaRPr>
          </a:p>
          <a:p>
            <a:pPr>
              <a:defRPr/>
            </a:pPr>
            <a:r>
              <a:rPr lang="en-GB" sz="1200" dirty="0" smtClean="0">
                <a:latin typeface="+mj-lt"/>
              </a:rPr>
              <a:t>Installation costs	£150 - £200</a:t>
            </a:r>
          </a:p>
          <a:p>
            <a:pPr>
              <a:defRPr/>
            </a:pPr>
            <a:r>
              <a:rPr lang="en-GB" sz="1200" dirty="0" smtClean="0">
                <a:latin typeface="+mj-lt"/>
              </a:rPr>
              <a:t>	Device</a:t>
            </a:r>
          </a:p>
          <a:p>
            <a:pPr>
              <a:defRPr/>
            </a:pPr>
            <a:r>
              <a:rPr lang="en-GB" sz="1200" dirty="0" smtClean="0">
                <a:latin typeface="+mj-lt"/>
              </a:rPr>
              <a:t>	PSU</a:t>
            </a:r>
          </a:p>
          <a:p>
            <a:pPr>
              <a:defRPr/>
            </a:pPr>
            <a:r>
              <a:rPr lang="en-GB" sz="1200" dirty="0" smtClean="0">
                <a:latin typeface="+mj-lt"/>
              </a:rPr>
              <a:t>	Wiring	</a:t>
            </a:r>
            <a:endParaRPr lang="en-GB" sz="1200" dirty="0">
              <a:latin typeface="+mj-lt"/>
            </a:endParaRPr>
          </a:p>
          <a:p>
            <a:pPr>
              <a:defRPr/>
            </a:pPr>
            <a:r>
              <a:rPr lang="en-GB" sz="1200" dirty="0" smtClean="0">
                <a:latin typeface="+mj-lt"/>
              </a:rPr>
              <a:t>	Connection</a:t>
            </a:r>
            <a:r>
              <a:rPr lang="en-GB" sz="1200" dirty="0">
                <a:latin typeface="+mj-lt"/>
              </a:rPr>
              <a:t>	</a:t>
            </a:r>
          </a:p>
          <a:p>
            <a:pPr>
              <a:defRPr/>
            </a:pPr>
            <a:r>
              <a:rPr lang="en-GB" sz="1200" dirty="0">
                <a:latin typeface="+mj-lt"/>
              </a:rPr>
              <a:t>License </a:t>
            </a:r>
            <a:r>
              <a:rPr lang="en-GB" sz="1200" dirty="0" smtClean="0">
                <a:latin typeface="+mj-lt"/>
              </a:rPr>
              <a:t>+ SIM – </a:t>
            </a:r>
            <a:r>
              <a:rPr lang="en-GB" sz="1200" dirty="0">
                <a:latin typeface="+mj-lt"/>
              </a:rPr>
              <a:t>Per year:	</a:t>
            </a:r>
            <a:r>
              <a:rPr lang="en-GB" sz="1200" dirty="0" smtClean="0">
                <a:latin typeface="+mj-lt"/>
              </a:rPr>
              <a:t>£30-£60</a:t>
            </a:r>
            <a:endParaRPr lang="en-GB" sz="1200" dirty="0">
              <a:latin typeface="+mj-lt"/>
            </a:endParaRPr>
          </a:p>
          <a:p>
            <a:pPr>
              <a:defRPr/>
            </a:pPr>
            <a:endParaRPr lang="en-GB" sz="1200" dirty="0">
              <a:latin typeface="+mj-lt"/>
            </a:endParaRPr>
          </a:p>
          <a:p>
            <a:pPr>
              <a:defRPr/>
            </a:pPr>
            <a:r>
              <a:rPr lang="en-GB" sz="1200" b="1" dirty="0">
                <a:latin typeface="+mj-lt"/>
              </a:rPr>
              <a:t>3-year total:		</a:t>
            </a:r>
            <a:r>
              <a:rPr lang="en-GB" sz="1200" b="1" dirty="0" smtClean="0">
                <a:latin typeface="+mj-lt"/>
              </a:rPr>
              <a:t>£250 - £350</a:t>
            </a:r>
            <a:endParaRPr lang="en-GB" sz="1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025" y="5591175"/>
            <a:ext cx="8077200" cy="707886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Full Flex system can be more cost-effective for the integrated ARC than competitor panel plus a 3</a:t>
            </a:r>
            <a:r>
              <a:rPr lang="en-GB" sz="2000" baseline="30000" dirty="0" smtClean="0">
                <a:solidFill>
                  <a:schemeClr val="bg1"/>
                </a:solidFill>
                <a:latin typeface="+mj-lt"/>
              </a:rPr>
              <a:t>rd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Party </a:t>
            </a:r>
            <a:r>
              <a:rPr lang="en-GB" sz="2000" dirty="0" err="1" smtClean="0">
                <a:solidFill>
                  <a:schemeClr val="bg1"/>
                </a:solidFill>
                <a:latin typeface="+mj-lt"/>
              </a:rPr>
              <a:t>Comms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device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572" y="1350498"/>
            <a:ext cx="5067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UK Example – Recurring revenue </a:t>
            </a:r>
          </a:p>
          <a:p>
            <a:r>
              <a:rPr lang="en-GB" sz="1800" dirty="0" smtClean="0">
                <a:latin typeface="+mj-lt"/>
              </a:rPr>
              <a:t>GPRS Module, with polling &amp; PSTN Back-up</a:t>
            </a:r>
            <a:endParaRPr lang="en-GB" sz="1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6350" y="2145062"/>
            <a:ext cx="3528564" cy="2893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latin typeface="+mj-lt"/>
              </a:rPr>
              <a:t>Cost </a:t>
            </a:r>
            <a:r>
              <a:rPr lang="en-GB" sz="2000" dirty="0">
                <a:latin typeface="+mj-lt"/>
              </a:rPr>
              <a:t>to </a:t>
            </a:r>
            <a:r>
              <a:rPr lang="en-GB" sz="2000" dirty="0" smtClean="0">
                <a:latin typeface="+mj-lt"/>
              </a:rPr>
              <a:t>the ARC/installer with the Galaxy Flex Solution</a:t>
            </a:r>
            <a:endParaRPr lang="en-GB" sz="2000" dirty="0">
              <a:latin typeface="+mj-lt"/>
            </a:endParaRPr>
          </a:p>
          <a:p>
            <a:pPr>
              <a:defRPr/>
            </a:pPr>
            <a:endParaRPr lang="en-GB" sz="2000" dirty="0">
              <a:latin typeface="+mj-lt"/>
            </a:endParaRPr>
          </a:p>
          <a:p>
            <a:pPr>
              <a:defRPr/>
            </a:pPr>
            <a:r>
              <a:rPr lang="en-GB" sz="1400" dirty="0" smtClean="0">
                <a:latin typeface="+mj-lt"/>
              </a:rPr>
              <a:t>Honeywell </a:t>
            </a:r>
            <a:r>
              <a:rPr lang="en-GB" sz="1400" dirty="0">
                <a:latin typeface="+mj-lt"/>
              </a:rPr>
              <a:t>GPRS added to Flex panel</a:t>
            </a:r>
          </a:p>
          <a:p>
            <a:pPr>
              <a:defRPr/>
            </a:pPr>
            <a:endParaRPr lang="en-GB" sz="1200" dirty="0">
              <a:latin typeface="+mj-lt"/>
            </a:endParaRPr>
          </a:p>
          <a:p>
            <a:pPr>
              <a:defRPr/>
            </a:pPr>
            <a:r>
              <a:rPr lang="en-GB" sz="1200" dirty="0">
                <a:latin typeface="+mj-lt"/>
              </a:rPr>
              <a:t>Device:		</a:t>
            </a:r>
            <a:r>
              <a:rPr lang="en-GB" sz="1200" dirty="0" smtClean="0">
                <a:latin typeface="+mj-lt"/>
              </a:rPr>
              <a:t>£135</a:t>
            </a:r>
          </a:p>
          <a:p>
            <a:pPr>
              <a:defRPr/>
            </a:pPr>
            <a:r>
              <a:rPr lang="en-GB" sz="1200" dirty="0" smtClean="0">
                <a:latin typeface="+mj-lt"/>
              </a:rPr>
              <a:t>Installation costs:	</a:t>
            </a:r>
            <a:endParaRPr lang="en-GB" sz="1200" dirty="0">
              <a:latin typeface="+mj-lt"/>
            </a:endParaRPr>
          </a:p>
          <a:p>
            <a:pPr>
              <a:defRPr/>
            </a:pPr>
            <a:r>
              <a:rPr lang="en-GB" sz="1200" dirty="0">
                <a:latin typeface="+mj-lt"/>
              </a:rPr>
              <a:t>Connection:		Free</a:t>
            </a:r>
          </a:p>
          <a:p>
            <a:pPr>
              <a:defRPr/>
            </a:pPr>
            <a:r>
              <a:rPr lang="en-GB" sz="1200" dirty="0">
                <a:latin typeface="+mj-lt"/>
              </a:rPr>
              <a:t>SIM Card – per year:	</a:t>
            </a:r>
            <a:r>
              <a:rPr lang="en-GB" sz="1200" dirty="0" smtClean="0">
                <a:latin typeface="+mj-lt"/>
              </a:rPr>
              <a:t>£25</a:t>
            </a:r>
            <a:endParaRPr lang="en-GB" sz="1200" dirty="0">
              <a:latin typeface="+mj-lt"/>
            </a:endParaRPr>
          </a:p>
          <a:p>
            <a:pPr>
              <a:defRPr/>
            </a:pPr>
            <a:endParaRPr lang="en-GB" sz="1200" dirty="0" smtClean="0">
              <a:latin typeface="+mj-lt"/>
            </a:endParaRPr>
          </a:p>
          <a:p>
            <a:pPr>
              <a:defRPr/>
            </a:pPr>
            <a:endParaRPr lang="en-GB" sz="1200" dirty="0" smtClean="0">
              <a:latin typeface="+mj-lt"/>
            </a:endParaRPr>
          </a:p>
          <a:p>
            <a:pPr>
              <a:defRPr/>
            </a:pPr>
            <a:endParaRPr lang="en-GB" sz="1200" dirty="0">
              <a:latin typeface="+mj-lt"/>
            </a:endParaRPr>
          </a:p>
          <a:p>
            <a:pPr>
              <a:defRPr/>
            </a:pPr>
            <a:r>
              <a:rPr lang="en-GB" sz="1200" b="1" dirty="0">
                <a:latin typeface="+mj-lt"/>
              </a:rPr>
              <a:t>3-year total:		</a:t>
            </a:r>
            <a:r>
              <a:rPr lang="en-GB" sz="1200" b="1" dirty="0" smtClean="0">
                <a:latin typeface="+mj-lt"/>
              </a:rPr>
              <a:t>£210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$$ What does the New Comms mean? $$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534" y="2566883"/>
            <a:ext cx="3267075" cy="27084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latin typeface="+mj-lt"/>
              </a:rPr>
              <a:t>Cost </a:t>
            </a:r>
            <a:r>
              <a:rPr lang="en-GB" sz="2000" dirty="0">
                <a:latin typeface="+mj-lt"/>
              </a:rPr>
              <a:t>to </a:t>
            </a:r>
            <a:r>
              <a:rPr lang="en-GB" sz="2000" dirty="0" smtClean="0">
                <a:latin typeface="+mj-lt"/>
              </a:rPr>
              <a:t>the installer with a 3</a:t>
            </a:r>
            <a:r>
              <a:rPr lang="en-GB" sz="2000" baseline="30000" dirty="0" smtClean="0">
                <a:latin typeface="+mj-lt"/>
              </a:rPr>
              <a:t>rd</a:t>
            </a:r>
            <a:r>
              <a:rPr lang="en-GB" sz="2000" dirty="0" smtClean="0">
                <a:latin typeface="+mj-lt"/>
              </a:rPr>
              <a:t>-party communicator</a:t>
            </a:r>
            <a:endParaRPr lang="en-GB" sz="2000" dirty="0">
              <a:latin typeface="+mj-lt"/>
            </a:endParaRPr>
          </a:p>
          <a:p>
            <a:pPr>
              <a:defRPr/>
            </a:pPr>
            <a:endParaRPr lang="en-GB" sz="2000" dirty="0">
              <a:latin typeface="+mj-lt"/>
            </a:endParaRPr>
          </a:p>
          <a:p>
            <a:pPr>
              <a:defRPr/>
            </a:pPr>
            <a:r>
              <a:rPr lang="en-GB" sz="1400" dirty="0" smtClean="0">
                <a:latin typeface="+mj-lt"/>
              </a:rPr>
              <a:t>Typical costs </a:t>
            </a:r>
            <a:endParaRPr lang="en-GB" sz="1400" dirty="0">
              <a:latin typeface="+mj-lt"/>
            </a:endParaRPr>
          </a:p>
          <a:p>
            <a:pPr>
              <a:defRPr/>
            </a:pPr>
            <a:endParaRPr lang="en-GB" sz="1200" dirty="0">
              <a:latin typeface="+mj-lt"/>
            </a:endParaRPr>
          </a:p>
          <a:p>
            <a:pPr>
              <a:defRPr/>
            </a:pPr>
            <a:r>
              <a:rPr lang="en-GB" sz="1200" dirty="0" smtClean="0">
                <a:latin typeface="+mj-lt"/>
              </a:rPr>
              <a:t>Device (typical):</a:t>
            </a:r>
            <a:r>
              <a:rPr lang="en-GB" sz="1200" dirty="0">
                <a:latin typeface="+mj-lt"/>
              </a:rPr>
              <a:t>	</a:t>
            </a:r>
            <a:r>
              <a:rPr lang="en-GB" sz="1200" dirty="0" smtClean="0">
                <a:latin typeface="+mj-lt"/>
              </a:rPr>
              <a:t>200€</a:t>
            </a:r>
          </a:p>
          <a:p>
            <a:pPr>
              <a:defRPr/>
            </a:pPr>
            <a:r>
              <a:rPr lang="en-GB" sz="1200" dirty="0" smtClean="0">
                <a:latin typeface="+mj-lt"/>
              </a:rPr>
              <a:t>Installation cost</a:t>
            </a:r>
          </a:p>
          <a:p>
            <a:pPr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/>
              </a:rPr>
              <a:t>(Wiring, boxes, PSU):	50€ (1 hour)</a:t>
            </a:r>
            <a:endParaRPr lang="en-GB" sz="1200" dirty="0">
              <a:latin typeface="+mj-lt"/>
            </a:endParaRPr>
          </a:p>
          <a:p>
            <a:pPr>
              <a:defRPr/>
            </a:pPr>
            <a:endParaRPr lang="en-GB" sz="1200" dirty="0">
              <a:latin typeface="+mj-lt"/>
            </a:endParaRPr>
          </a:p>
          <a:p>
            <a:pPr>
              <a:defRPr/>
            </a:pPr>
            <a:r>
              <a:rPr lang="en-GB" sz="1200" b="1" dirty="0" smtClean="0">
                <a:latin typeface="+mj-lt"/>
              </a:rPr>
              <a:t>Total Installation cost:	250€</a:t>
            </a:r>
            <a:endParaRPr lang="en-GB" sz="1200" b="1" dirty="0">
              <a:latin typeface="+mj-lt"/>
            </a:endParaRPr>
          </a:p>
          <a:p>
            <a:pPr>
              <a:defRPr/>
            </a:pPr>
            <a:r>
              <a:rPr lang="en-GB" sz="1200" dirty="0">
                <a:latin typeface="+mj-lt"/>
              </a:rPr>
              <a:t>	</a:t>
            </a:r>
            <a:endParaRPr lang="en-GB" sz="1200" dirty="0" smtClean="0">
              <a:latin typeface="+mj-lt"/>
            </a:endParaRPr>
          </a:p>
          <a:p>
            <a:pPr>
              <a:defRPr/>
            </a:pPr>
            <a:r>
              <a:rPr lang="en-GB" sz="1200" dirty="0" smtClean="0">
                <a:latin typeface="+mj-lt"/>
              </a:rPr>
              <a:t>(</a:t>
            </a:r>
            <a:r>
              <a:rPr lang="en-GB" sz="1200" dirty="0">
                <a:latin typeface="+mj-lt"/>
              </a:rPr>
              <a:t>On top of ARC subscription</a:t>
            </a:r>
            <a:r>
              <a:rPr lang="en-GB" sz="1200" dirty="0" smtClean="0">
                <a:latin typeface="+mj-lt"/>
              </a:rPr>
              <a:t>)</a:t>
            </a:r>
            <a:endParaRPr lang="en-GB" sz="1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025" y="5800725"/>
            <a:ext cx="8077200" cy="40005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Cost benefits for installers through easier installation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572" y="1350498"/>
            <a:ext cx="6499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Generic Example –  Non Recurring revenue </a:t>
            </a:r>
          </a:p>
          <a:p>
            <a:r>
              <a:rPr lang="en-GB" sz="1800" dirty="0" smtClean="0">
                <a:latin typeface="+mj-lt"/>
              </a:rPr>
              <a:t>GPRS Module, with polling &amp; PSTN Back-up – Installer cost</a:t>
            </a:r>
            <a:endParaRPr lang="en-GB" sz="1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8763" y="2564162"/>
            <a:ext cx="3267075" cy="27084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 smtClean="0">
                <a:latin typeface="+mj-lt"/>
              </a:rPr>
              <a:t>Cost </a:t>
            </a:r>
            <a:r>
              <a:rPr lang="en-GB" sz="2000" dirty="0">
                <a:latin typeface="+mj-lt"/>
              </a:rPr>
              <a:t>to </a:t>
            </a:r>
            <a:r>
              <a:rPr lang="en-GB" sz="2000" dirty="0" smtClean="0">
                <a:latin typeface="+mj-lt"/>
              </a:rPr>
              <a:t>the installer with the Galaxy Flex Solution</a:t>
            </a:r>
            <a:endParaRPr lang="en-GB" sz="2000" dirty="0">
              <a:latin typeface="+mj-lt"/>
            </a:endParaRPr>
          </a:p>
          <a:p>
            <a:pPr>
              <a:defRPr/>
            </a:pPr>
            <a:endParaRPr lang="en-GB" sz="2000" dirty="0">
              <a:latin typeface="+mj-lt"/>
            </a:endParaRPr>
          </a:p>
          <a:p>
            <a:pPr>
              <a:defRPr/>
            </a:pPr>
            <a:r>
              <a:rPr lang="en-GB" sz="1400" dirty="0" smtClean="0">
                <a:latin typeface="+mj-lt"/>
              </a:rPr>
              <a:t>Honeywell </a:t>
            </a:r>
            <a:r>
              <a:rPr lang="en-GB" sz="1400" dirty="0">
                <a:latin typeface="+mj-lt"/>
              </a:rPr>
              <a:t>GPRS added to Flex panel</a:t>
            </a:r>
          </a:p>
          <a:p>
            <a:pPr>
              <a:defRPr/>
            </a:pPr>
            <a:endParaRPr lang="en-GB" sz="1200" dirty="0">
              <a:latin typeface="+mj-lt"/>
            </a:endParaRPr>
          </a:p>
          <a:p>
            <a:pPr>
              <a:defRPr/>
            </a:pPr>
            <a:r>
              <a:rPr lang="en-GB" sz="1200" dirty="0">
                <a:latin typeface="+mj-lt"/>
              </a:rPr>
              <a:t>Device:		</a:t>
            </a:r>
            <a:r>
              <a:rPr lang="en-GB" sz="1200" dirty="0" smtClean="0">
                <a:latin typeface="+mj-lt"/>
              </a:rPr>
              <a:t>187 €</a:t>
            </a:r>
          </a:p>
          <a:p>
            <a:pPr>
              <a:defRPr/>
            </a:pPr>
            <a:r>
              <a:rPr lang="en-GB" sz="1200" dirty="0" smtClean="0">
                <a:latin typeface="+mj-lt"/>
              </a:rPr>
              <a:t>Installation cost</a:t>
            </a:r>
          </a:p>
          <a:p>
            <a:pPr>
              <a:defRPr/>
            </a:pPr>
            <a:r>
              <a:rPr lang="en-GB" sz="1200" dirty="0" smtClean="0">
                <a:latin typeface="+mj-lt"/>
              </a:rPr>
              <a:t>(Wiring, boxes, PSU)	10€ (12 minutes)</a:t>
            </a:r>
            <a:endParaRPr lang="en-GB" sz="1200" dirty="0">
              <a:latin typeface="+mj-lt"/>
            </a:endParaRPr>
          </a:p>
          <a:p>
            <a:pPr>
              <a:defRPr/>
            </a:pPr>
            <a:endParaRPr lang="en-GB" sz="1200" dirty="0">
              <a:latin typeface="+mj-lt"/>
            </a:endParaRPr>
          </a:p>
          <a:p>
            <a:pPr>
              <a:defRPr/>
            </a:pPr>
            <a:r>
              <a:rPr lang="en-GB" sz="1200" b="1" dirty="0" smtClean="0">
                <a:latin typeface="+mj-lt"/>
              </a:rPr>
              <a:t>Total Installation cost:</a:t>
            </a:r>
            <a:r>
              <a:rPr lang="en-GB" sz="1200" b="1" dirty="0">
                <a:latin typeface="+mj-lt"/>
              </a:rPr>
              <a:t>	</a:t>
            </a:r>
            <a:r>
              <a:rPr lang="en-GB" sz="1200" b="1" dirty="0" smtClean="0">
                <a:latin typeface="+mj-lt"/>
              </a:rPr>
              <a:t>199€</a:t>
            </a:r>
          </a:p>
          <a:p>
            <a:pPr>
              <a:defRPr/>
            </a:pPr>
            <a:r>
              <a:rPr lang="en-GB" sz="1200" dirty="0">
                <a:latin typeface="+mj-lt"/>
              </a:rPr>
              <a:t>	</a:t>
            </a:r>
          </a:p>
          <a:p>
            <a:pPr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Arial"/>
              </a:rPr>
              <a:t>On top of ARC subscription</a:t>
            </a:r>
            <a:r>
              <a:rPr lang="en-GB" sz="12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GB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79390" y="554038"/>
            <a:ext cx="8713210" cy="658812"/>
          </a:xfrm>
        </p:spPr>
        <p:txBody>
          <a:bodyPr/>
          <a:lstStyle/>
          <a:p>
            <a:r>
              <a:rPr lang="en-GB" dirty="0" smtClean="0"/>
              <a:t>Using the complete Flex V3 solution</a:t>
            </a:r>
          </a:p>
        </p:txBody>
      </p:sp>
      <p:cxnSp>
        <p:nvCxnSpPr>
          <p:cNvPr id="6" name="Straight Arrow Connector 5"/>
          <p:cNvCxnSpPr>
            <a:stCxn id="67" idx="3"/>
          </p:cNvCxnSpPr>
          <p:nvPr/>
        </p:nvCxnSpPr>
        <p:spPr>
          <a:xfrm flipV="1">
            <a:off x="1187451" y="2708900"/>
            <a:ext cx="1440279" cy="1080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8" descr="call_cen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80" y="1997816"/>
            <a:ext cx="720021" cy="63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9" name="Text Box 29"/>
          <p:cNvSpPr txBox="1">
            <a:spLocks noChangeArrowheads="1"/>
          </p:cNvSpPr>
          <p:nvPr/>
        </p:nvSpPr>
        <p:spPr bwMode="auto">
          <a:xfrm>
            <a:off x="7956470" y="2708900"/>
            <a:ext cx="870384" cy="28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latin typeface="Arial" charset="0"/>
              </a:rPr>
              <a:t>CMS / ARC Operator</a:t>
            </a:r>
          </a:p>
        </p:txBody>
      </p:sp>
      <p:pic>
        <p:nvPicPr>
          <p:cNvPr id="46" name="Picture 47" descr="C:\Users\Public\Pictures\Clipart\PC transpar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0" y="2636890"/>
            <a:ext cx="817473" cy="50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Arrow Connector 48"/>
          <p:cNvCxnSpPr>
            <a:endCxn id="42" idx="3"/>
          </p:cNvCxnSpPr>
          <p:nvPr/>
        </p:nvCxnSpPr>
        <p:spPr>
          <a:xfrm flipH="1" flipV="1">
            <a:off x="1187451" y="2312845"/>
            <a:ext cx="1368269" cy="10801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4427980" y="3212970"/>
            <a:ext cx="10805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 smtClean="0">
                <a:latin typeface="Arial" charset="0"/>
              </a:rPr>
              <a:t>Remote Servicing/ Maintenance</a:t>
            </a:r>
            <a:endParaRPr lang="en-GB" sz="1000" b="1" dirty="0">
              <a:latin typeface="Arial" charset="0"/>
            </a:endParaRP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1331550" y="1700760"/>
            <a:ext cx="115176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 smtClean="0">
                <a:latin typeface="Arial" charset="0"/>
              </a:rPr>
              <a:t>GPRS</a:t>
            </a:r>
          </a:p>
          <a:p>
            <a:pPr algn="ctr">
              <a:spcBef>
                <a:spcPct val="50000"/>
              </a:spcBef>
            </a:pPr>
            <a:r>
              <a:rPr lang="en-GB" sz="1000" b="1" dirty="0" smtClean="0">
                <a:latin typeface="Arial" charset="0"/>
              </a:rPr>
              <a:t>Primary or backup Path</a:t>
            </a:r>
            <a:endParaRPr lang="en-GB" sz="1000" b="1" dirty="0"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937760" y="1809263"/>
            <a:ext cx="928468" cy="596312"/>
          </a:xfrm>
          <a:prstGeom prst="rect">
            <a:avLst/>
          </a:prstGeom>
          <a:solidFill>
            <a:schemeClr val="accent2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 smtClean="0">
                <a:solidFill>
                  <a:schemeClr val="tx1"/>
                </a:solidFill>
              </a:rPr>
              <a:t>PE or Monitor Rx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7430" y="2636889"/>
            <a:ext cx="720021" cy="360051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Flex Panel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95420" y="2060810"/>
            <a:ext cx="852033" cy="1008140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2" name="Text Box 19"/>
          <p:cNvSpPr txBox="1">
            <a:spLocks noChangeArrowheads="1"/>
          </p:cNvSpPr>
          <p:nvPr/>
        </p:nvSpPr>
        <p:spPr bwMode="auto">
          <a:xfrm>
            <a:off x="1403560" y="2780910"/>
            <a:ext cx="1080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 smtClean="0">
                <a:latin typeface="Arial" charset="0"/>
              </a:rPr>
              <a:t>PSTN Primary or Backup Path</a:t>
            </a:r>
            <a:endParaRPr lang="en-GB" sz="1000" b="1" dirty="0">
              <a:latin typeface="Arial" charset="0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131800" y="1340710"/>
            <a:ext cx="0" cy="30964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 Box 29"/>
          <p:cNvSpPr txBox="1">
            <a:spLocks noChangeArrowheads="1"/>
          </p:cNvSpPr>
          <p:nvPr/>
        </p:nvSpPr>
        <p:spPr bwMode="auto">
          <a:xfrm>
            <a:off x="0" y="3734450"/>
            <a:ext cx="1561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latin typeface="Arial" charset="0"/>
              </a:rPr>
              <a:t>SUPERVISED PREMISES</a:t>
            </a:r>
            <a:endParaRPr lang="en-GB" sz="1400" b="1" dirty="0">
              <a:latin typeface="Arial" charset="0"/>
            </a:endParaRPr>
          </a:p>
        </p:txBody>
      </p:sp>
      <p:sp>
        <p:nvSpPr>
          <p:cNvPr id="185" name="Content Placeholder 2"/>
          <p:cNvSpPr>
            <a:spLocks noGrp="1"/>
          </p:cNvSpPr>
          <p:nvPr>
            <p:ph idx="1"/>
          </p:nvPr>
        </p:nvSpPr>
        <p:spPr>
          <a:xfrm>
            <a:off x="179390" y="4653170"/>
            <a:ext cx="4464620" cy="172824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dirty="0" smtClean="0"/>
              <a:t>Single communication package for all </a:t>
            </a:r>
            <a:r>
              <a:rPr lang="en-GB" dirty="0" err="1" smtClean="0"/>
              <a:t>comms</a:t>
            </a:r>
            <a:r>
              <a:rPr lang="en-GB" dirty="0" smtClean="0"/>
              <a:t> needs</a:t>
            </a:r>
          </a:p>
          <a:p>
            <a:pPr>
              <a:defRPr/>
            </a:pPr>
            <a:r>
              <a:rPr lang="en-GB" dirty="0" smtClean="0"/>
              <a:t>Reduced costs</a:t>
            </a:r>
          </a:p>
          <a:p>
            <a:pPr lvl="1">
              <a:defRPr/>
            </a:pPr>
            <a:r>
              <a:rPr lang="en-GB" dirty="0" smtClean="0"/>
              <a:t>Simple installation(no PSU, no output wiring, no external boxes)</a:t>
            </a:r>
          </a:p>
          <a:p>
            <a:pPr lvl="1">
              <a:defRPr/>
            </a:pPr>
            <a:r>
              <a:rPr lang="en-GB" dirty="0" smtClean="0"/>
              <a:t>Option for upload//download over GPRS</a:t>
            </a:r>
          </a:p>
          <a:p>
            <a:pPr>
              <a:buNone/>
              <a:defRPr/>
            </a:pPr>
            <a:endParaRPr lang="en-GB" dirty="0" smtClean="0"/>
          </a:p>
        </p:txBody>
      </p:sp>
      <p:sp>
        <p:nvSpPr>
          <p:cNvPr id="194" name="Content Placeholder 2"/>
          <p:cNvSpPr txBox="1">
            <a:spLocks/>
          </p:cNvSpPr>
          <p:nvPr/>
        </p:nvSpPr>
        <p:spPr bwMode="auto">
          <a:xfrm>
            <a:off x="4499990" y="4653170"/>
            <a:ext cx="4464620" cy="17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A1"/>
              </a:buClr>
              <a:buSzTx/>
              <a:buFontTx/>
              <a:buChar char="•"/>
              <a:tabLst/>
              <a:defRPr/>
            </a:pPr>
            <a:r>
              <a:rPr lang="en-GB" sz="2000" kern="0" dirty="0" smtClean="0">
                <a:latin typeface="+mn-lt"/>
                <a:cs typeface="+mn-cs"/>
              </a:rPr>
              <a:t>Integrated visual verification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A1"/>
              </a:buClr>
              <a:buSzTx/>
              <a:buFontTx/>
              <a:buChar char="•"/>
              <a:tabLst/>
              <a:defRPr/>
            </a:pPr>
            <a:r>
              <a:rPr lang="en-GB" sz="2000" kern="0" dirty="0" smtClean="0">
                <a:latin typeface="+mn-lt"/>
                <a:cs typeface="+mn-cs"/>
              </a:rPr>
              <a:t>New sell-up features</a:t>
            </a:r>
          </a:p>
          <a:p>
            <a:pPr marL="568325" marR="0" lvl="1" indent="-227013" defTabSz="914400" eaLnBrk="0" latinLnBrk="0" hangingPunct="0">
              <a:lnSpc>
                <a:spcPct val="90000"/>
              </a:lnSpc>
              <a:spcBef>
                <a:spcPct val="20000"/>
              </a:spcBef>
              <a:buClr>
                <a:srgbClr val="4D4D4D"/>
              </a:buClr>
              <a:buSzTx/>
              <a:buFontTx/>
              <a:buChar char="–"/>
              <a:tabLst/>
              <a:defRPr/>
            </a:pPr>
            <a:r>
              <a:rPr lang="en-GB" sz="1500" dirty="0" smtClean="0">
                <a:latin typeface="+mn-lt"/>
              </a:rPr>
              <a:t>Future compatibility is built-in</a:t>
            </a:r>
          </a:p>
          <a:p>
            <a:pPr marL="227013" indent="-227013" eaLnBrk="0" hangingPunct="0">
              <a:spcBef>
                <a:spcPct val="20000"/>
              </a:spcBef>
              <a:buClr>
                <a:srgbClr val="0053A1"/>
              </a:buClr>
              <a:buFontTx/>
              <a:buChar char="•"/>
              <a:defRPr/>
            </a:pPr>
            <a:r>
              <a:rPr lang="en-GB" sz="2000" kern="0" dirty="0" smtClean="0">
                <a:latin typeface="+mn-lt"/>
                <a:cs typeface="+mn-cs"/>
              </a:rPr>
              <a:t>Flexible communication technology options</a:t>
            </a:r>
          </a:p>
          <a:p>
            <a:pPr marL="111125" indent="-227013" eaLnBrk="0" hangingPunct="0">
              <a:lnSpc>
                <a:spcPct val="90000"/>
              </a:lnSpc>
              <a:spcBef>
                <a:spcPct val="20000"/>
              </a:spcBef>
              <a:buClr>
                <a:srgbClr val="4D4D4D"/>
              </a:buClr>
              <a:buFontTx/>
              <a:buChar char="–"/>
              <a:defRPr/>
            </a:pPr>
            <a:endParaRPr lang="en-GB" sz="1500" dirty="0" smtClean="0">
              <a:latin typeface="+mn-lt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A1"/>
              </a:buClr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7430" y="2132819"/>
            <a:ext cx="720021" cy="360051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GPRS Module</a:t>
            </a:r>
            <a:endParaRPr lang="en-GB" sz="1100" b="1" dirty="0">
              <a:solidFill>
                <a:schemeClr val="tx1"/>
              </a:solidFill>
            </a:endParaRPr>
          </a:p>
        </p:txBody>
      </p:sp>
      <p:pic>
        <p:nvPicPr>
          <p:cNvPr id="62" name="Picture 38" descr="C:\Users\Public\Pictures\Clipart\internet clo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1328" y="2132585"/>
            <a:ext cx="1093874" cy="9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7" descr="C:\Users\Public\Pictures\Clipart\network-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760" y="2348850"/>
            <a:ext cx="542049" cy="54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" name="Straight Arrow Connector 72"/>
          <p:cNvCxnSpPr/>
          <p:nvPr/>
        </p:nvCxnSpPr>
        <p:spPr>
          <a:xfrm flipH="1">
            <a:off x="3601331" y="2264898"/>
            <a:ext cx="1308294" cy="21101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46" idx="1"/>
          </p:cNvCxnSpPr>
          <p:nvPr/>
        </p:nvCxnSpPr>
        <p:spPr>
          <a:xfrm>
            <a:off x="3563860" y="2708900"/>
            <a:ext cx="936130" cy="18212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 descr="iphon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00" y="3861060"/>
            <a:ext cx="376479" cy="621728"/>
          </a:xfrm>
          <a:prstGeom prst="rect">
            <a:avLst/>
          </a:prstGeom>
        </p:spPr>
      </p:pic>
      <p:cxnSp>
        <p:nvCxnSpPr>
          <p:cNvPr id="100" name="Straight Arrow Connector 99"/>
          <p:cNvCxnSpPr>
            <a:endCxn id="99" idx="0"/>
          </p:cNvCxnSpPr>
          <p:nvPr/>
        </p:nvCxnSpPr>
        <p:spPr>
          <a:xfrm>
            <a:off x="3419840" y="2996940"/>
            <a:ext cx="620300" cy="864120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19"/>
          <p:cNvSpPr txBox="1">
            <a:spLocks noChangeArrowheads="1"/>
          </p:cNvSpPr>
          <p:nvPr/>
        </p:nvSpPr>
        <p:spPr bwMode="auto">
          <a:xfrm>
            <a:off x="4139940" y="3933070"/>
            <a:ext cx="108054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 smtClean="0">
                <a:solidFill>
                  <a:srgbClr val="FF0000"/>
                </a:solidFill>
                <a:latin typeface="Arial" charset="0"/>
              </a:rPr>
              <a:t>End User Mobile App</a:t>
            </a:r>
          </a:p>
          <a:p>
            <a:pPr algn="ctr">
              <a:spcBef>
                <a:spcPct val="50000"/>
              </a:spcBef>
            </a:pPr>
            <a:r>
              <a:rPr lang="en-GB" sz="1000" b="1" dirty="0" smtClean="0">
                <a:solidFill>
                  <a:srgbClr val="FF0000"/>
                </a:solidFill>
                <a:latin typeface="Arial" charset="0"/>
              </a:rPr>
              <a:t>(future)</a:t>
            </a:r>
            <a:endParaRPr lang="en-GB" sz="1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3131800" y="3789050"/>
            <a:ext cx="5320360" cy="83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29"/>
          <p:cNvSpPr txBox="1">
            <a:spLocks noChangeArrowheads="1"/>
          </p:cNvSpPr>
          <p:nvPr/>
        </p:nvSpPr>
        <p:spPr bwMode="auto">
          <a:xfrm>
            <a:off x="5436120" y="4005080"/>
            <a:ext cx="1368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latin typeface="Arial" charset="0"/>
              </a:rPr>
              <a:t>END USER</a:t>
            </a:r>
            <a:endParaRPr lang="en-GB" sz="1400" b="1" dirty="0">
              <a:latin typeface="Arial" charset="0"/>
            </a:endParaRPr>
          </a:p>
        </p:txBody>
      </p:sp>
      <p:cxnSp>
        <p:nvCxnSpPr>
          <p:cNvPr id="43" name="Straight Arrow Connector 42"/>
          <p:cNvCxnSpPr>
            <a:stCxn id="78" idx="3"/>
            <a:endCxn id="6156" idx="1"/>
          </p:cNvCxnSpPr>
          <p:nvPr/>
        </p:nvCxnSpPr>
        <p:spPr>
          <a:xfrm>
            <a:off x="5866228" y="2107419"/>
            <a:ext cx="2162252" cy="209934"/>
          </a:xfrm>
          <a:prstGeom prst="straightConnector1">
            <a:avLst/>
          </a:prstGeom>
          <a:ln w="66675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228230" y="3429000"/>
            <a:ext cx="1044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latin typeface="Arial" charset="0"/>
              </a:rPr>
              <a:t>ARC</a:t>
            </a:r>
            <a:endParaRPr lang="en-GB" sz="1400" b="1" dirty="0">
              <a:latin typeface="Arial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458309" y="1955409"/>
            <a:ext cx="1451316" cy="3212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3651498" y="1752600"/>
            <a:ext cx="10445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 smtClean="0">
                <a:latin typeface="Arial" charset="0"/>
              </a:rPr>
              <a:t>Video</a:t>
            </a:r>
            <a:endParaRPr lang="en-GB" sz="1000" b="1" dirty="0">
              <a:latin typeface="Arial" charset="0"/>
            </a:endParaRP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3916440" y="2355166"/>
            <a:ext cx="10445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 smtClean="0">
                <a:latin typeface="Arial" charset="0"/>
              </a:rPr>
              <a:t>Alarms</a:t>
            </a:r>
            <a:endParaRPr lang="en-GB" sz="1000" b="1" dirty="0">
              <a:latin typeface="Arial" charset="0"/>
            </a:endParaRP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3953022" y="2859259"/>
            <a:ext cx="520504" cy="2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 smtClean="0">
                <a:latin typeface="Arial" charset="0"/>
              </a:rPr>
              <a:t>RRI</a:t>
            </a:r>
            <a:endParaRPr lang="en-GB" sz="1000" b="1" dirty="0">
              <a:latin typeface="Arial" charset="0"/>
            </a:endParaRPr>
          </a:p>
        </p:txBody>
      </p:sp>
      <p:pic>
        <p:nvPicPr>
          <p:cNvPr id="30722" name="Picture 2" descr="C:\Users\Public\Pictures\Clipart\PC transparen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0032" y="3319975"/>
            <a:ext cx="948504" cy="695570"/>
          </a:xfrm>
          <a:prstGeom prst="rect">
            <a:avLst/>
          </a:prstGeom>
          <a:noFill/>
        </p:spPr>
      </p:pic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1823112" y="4110957"/>
            <a:ext cx="1080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 dirty="0" smtClean="0">
                <a:latin typeface="Arial" charset="0"/>
              </a:rPr>
              <a:t>System integration</a:t>
            </a:r>
            <a:endParaRPr lang="en-GB" sz="1000" b="1" dirty="0">
              <a:latin typeface="Arial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616591" y="3010486"/>
            <a:ext cx="211015" cy="4923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227763" y="1916113"/>
            <a:ext cx="1296987" cy="3457575"/>
          </a:xfrm>
          <a:prstGeom prst="rect">
            <a:avLst/>
          </a:prstGeom>
          <a:solidFill>
            <a:schemeClr val="accent2">
              <a:alpha val="1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 visual-verification with PE1800IP</a:t>
            </a:r>
          </a:p>
        </p:txBody>
      </p:sp>
      <p:pic>
        <p:nvPicPr>
          <p:cNvPr id="8196" name="Picture 9" descr="piranha_clo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28" y="3500438"/>
            <a:ext cx="14732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725202" y="3789363"/>
            <a:ext cx="86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Flex Panel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10588" y="3770142"/>
            <a:ext cx="710588" cy="24809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icture 38" descr="C:\Users\Public\Pictures\Clipart\internet 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818" y="2712060"/>
            <a:ext cx="15986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http://t0.gstatic.com/images?q=tbn:ANd9GcQ1T7zsxi5mhUOYozrEbou-UIc-6inOACQECoLK89h6EVuj9Dd7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773238"/>
            <a:ext cx="10096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3615397" y="2492376"/>
            <a:ext cx="812141" cy="5181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37" descr="C:\Users\Public\Pictures\Clipart\network-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485" y="3029119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00788" y="4797425"/>
            <a:ext cx="1152525" cy="3698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latin typeface="+mj-lt"/>
              </a:rPr>
              <a:t>GUI</a:t>
            </a:r>
            <a:endParaRPr lang="en-GB" sz="1200" dirty="0">
              <a:latin typeface="+mj-lt"/>
            </a:endParaRPr>
          </a:p>
        </p:txBody>
      </p:sp>
      <p:pic>
        <p:nvPicPr>
          <p:cNvPr id="10252" name="Picture 8" descr="call_cent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4365625"/>
            <a:ext cx="1108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7451725" y="4946650"/>
            <a:ext cx="647700" cy="34925"/>
          </a:xfrm>
          <a:prstGeom prst="straightConnector1">
            <a:avLst/>
          </a:prstGeom>
          <a:ln w="85725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4324180" y="2907641"/>
            <a:ext cx="9350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Arial" charset="0"/>
              </a:rPr>
              <a:t>Images </a:t>
            </a: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5393397" y="2304025"/>
            <a:ext cx="863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Arial" charset="0"/>
              </a:rPr>
              <a:t>Alarm Code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28603" y="2194560"/>
            <a:ext cx="699160" cy="104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36234" y="2630658"/>
            <a:ext cx="112029" cy="798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Text Box 29"/>
          <p:cNvSpPr txBox="1">
            <a:spLocks noChangeArrowheads="1"/>
          </p:cNvSpPr>
          <p:nvPr/>
        </p:nvSpPr>
        <p:spPr bwMode="auto">
          <a:xfrm>
            <a:off x="3995738" y="1557338"/>
            <a:ext cx="1512887" cy="522287"/>
          </a:xfrm>
          <a:prstGeom prst="rect">
            <a:avLst/>
          </a:prstGeom>
          <a:noFill/>
          <a:ln w="38100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PE 1800 IP Receiver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511014" y="4005263"/>
            <a:ext cx="936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Arial" charset="0"/>
              </a:rPr>
              <a:t>Ethernet</a:t>
            </a:r>
            <a:endParaRPr lang="en-GB" sz="1200" dirty="0">
              <a:latin typeface="Arial" charset="0"/>
            </a:endParaRPr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3338269" y="2138485"/>
            <a:ext cx="86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Arial" charset="0"/>
              </a:rPr>
              <a:t>IP Alarm &amp; images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99200" y="1989138"/>
            <a:ext cx="1152525" cy="461962"/>
          </a:xfrm>
          <a:prstGeom prst="rect">
            <a:avLst/>
          </a:prstGeom>
          <a:solidFill>
            <a:srgbClr val="92D050">
              <a:alpha val="15000"/>
            </a:srgbClr>
          </a:solidFill>
          <a:ln w="38100" cmpd="sng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Alarm code processing</a:t>
            </a:r>
          </a:p>
        </p:txBody>
      </p:sp>
      <p:pic>
        <p:nvPicPr>
          <p:cNvPr id="10262" name="Picture 33" descr="http://marakana.com/static/images/logos/logo-db-300x3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34290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3" name="Text Box 19"/>
          <p:cNvSpPr txBox="1">
            <a:spLocks noChangeArrowheads="1"/>
          </p:cNvSpPr>
          <p:nvPr/>
        </p:nvSpPr>
        <p:spPr bwMode="auto">
          <a:xfrm>
            <a:off x="4356100" y="3543300"/>
            <a:ext cx="72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latin typeface="Arial" charset="0"/>
              </a:rPr>
              <a:t>FTP server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00788" y="3716338"/>
            <a:ext cx="1152525" cy="647700"/>
          </a:xfrm>
          <a:prstGeom prst="rect">
            <a:avLst/>
          </a:prstGeom>
          <a:solidFill>
            <a:srgbClr val="92D050">
              <a:alpha val="55000"/>
            </a:srgbClr>
          </a:solidFill>
          <a:ln w="38100" cmpd="sng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j-lt"/>
              </a:rPr>
              <a:t>Alarm code and video combining</a:t>
            </a:r>
          </a:p>
        </p:txBody>
      </p:sp>
      <p:sp>
        <p:nvSpPr>
          <p:cNvPr id="10268" name="Text Box 19"/>
          <p:cNvSpPr txBox="1">
            <a:spLocks noChangeArrowheads="1"/>
          </p:cNvSpPr>
          <p:nvPr/>
        </p:nvSpPr>
        <p:spPr bwMode="auto">
          <a:xfrm>
            <a:off x="5076825" y="3933825"/>
            <a:ext cx="9350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latin typeface="Arial" charset="0"/>
              </a:rPr>
              <a:t>Specific Image sequence</a:t>
            </a:r>
          </a:p>
        </p:txBody>
      </p:sp>
      <p:cxnSp>
        <p:nvCxnSpPr>
          <p:cNvPr id="72" name="Straight Arrow Connector 71"/>
          <p:cNvCxnSpPr>
            <a:stCxn id="44" idx="2"/>
            <a:endCxn id="56" idx="0"/>
          </p:cNvCxnSpPr>
          <p:nvPr/>
        </p:nvCxnSpPr>
        <p:spPr>
          <a:xfrm>
            <a:off x="6875463" y="2451100"/>
            <a:ext cx="1588" cy="1265238"/>
          </a:xfrm>
          <a:prstGeom prst="straightConnector1">
            <a:avLst/>
          </a:prstGeom>
          <a:ln w="53975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6" idx="2"/>
          </p:cNvCxnSpPr>
          <p:nvPr/>
        </p:nvCxnSpPr>
        <p:spPr>
          <a:xfrm flipH="1">
            <a:off x="6875463" y="4364038"/>
            <a:ext cx="1587" cy="403225"/>
          </a:xfrm>
          <a:prstGeom prst="straightConnector1">
            <a:avLst/>
          </a:prstGeom>
          <a:ln w="66675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291138" y="3789363"/>
            <a:ext cx="936625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3" name="Text Box 19"/>
          <p:cNvSpPr txBox="1">
            <a:spLocks noChangeArrowheads="1"/>
          </p:cNvSpPr>
          <p:nvPr/>
        </p:nvSpPr>
        <p:spPr bwMode="auto">
          <a:xfrm>
            <a:off x="6804025" y="5516563"/>
            <a:ext cx="1439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latin typeface="Arial" charset="0"/>
              </a:rPr>
              <a:t>Alarm event </a:t>
            </a:r>
            <a:r>
              <a:rPr lang="en-GB" sz="1000">
                <a:latin typeface="Arial" charset="0"/>
              </a:rPr>
              <a:t>(message with Video)</a:t>
            </a:r>
          </a:p>
        </p:txBody>
      </p:sp>
      <p:sp>
        <p:nvSpPr>
          <p:cNvPr id="10274" name="Text Box 29"/>
          <p:cNvSpPr txBox="1">
            <a:spLocks noChangeArrowheads="1"/>
          </p:cNvSpPr>
          <p:nvPr/>
        </p:nvSpPr>
        <p:spPr bwMode="auto">
          <a:xfrm>
            <a:off x="7920038" y="3903663"/>
            <a:ext cx="1044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latin typeface="Arial" charset="0"/>
              </a:rPr>
              <a:t>CMS / ARC Operator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181686" y="2897945"/>
            <a:ext cx="351692" cy="731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4" name="Text Box 19"/>
          <p:cNvSpPr txBox="1">
            <a:spLocks noChangeArrowheads="1"/>
          </p:cNvSpPr>
          <p:nvPr/>
        </p:nvSpPr>
        <p:spPr bwMode="auto">
          <a:xfrm>
            <a:off x="6227763" y="1341438"/>
            <a:ext cx="1296987" cy="600075"/>
          </a:xfrm>
          <a:prstGeom prst="rect">
            <a:avLst/>
          </a:prstGeom>
          <a:solidFill>
            <a:schemeClr val="accent2">
              <a:alpha val="16862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 dirty="0" smtClean="0">
                <a:latin typeface="Arial" charset="0"/>
              </a:rPr>
              <a:t>ARC/CMS </a:t>
            </a:r>
            <a:r>
              <a:rPr lang="en-GB" sz="1100" b="1" dirty="0">
                <a:latin typeface="Arial" charset="0"/>
              </a:rPr>
              <a:t>Management software (FEP)</a:t>
            </a:r>
            <a:endParaRPr lang="en-GB" sz="1100" dirty="0"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85113" y="1412875"/>
            <a:ext cx="1079500" cy="522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atin typeface="+mn-lt"/>
              </a:rPr>
              <a:t>ARC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1771650" y="4559300"/>
          <a:ext cx="41529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838200"/>
                <a:gridCol w="1352550"/>
              </a:tblGrid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ARC software developer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Country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Status</a:t>
                      </a:r>
                      <a:endParaRPr lang="en-GB" sz="1200" dirty="0"/>
                    </a:p>
                  </a:txBody>
                  <a:tcPr/>
                </a:tc>
              </a:tr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IBS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ES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Software AG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ES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 Test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Computers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 Development</a:t>
                      </a:r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ESI</a:t>
                      </a:r>
                      <a:endParaRPr lang="en-GB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</a:t>
                      </a:r>
                      <a:endParaRPr lang="en-GB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 Discussion</a:t>
                      </a:r>
                      <a:endParaRPr lang="en-GB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0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Bold</a:t>
                      </a:r>
                      <a:endParaRPr lang="en-GB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ES</a:t>
                      </a:r>
                      <a:endParaRPr lang="en-GB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 Discussion</a:t>
                      </a:r>
                      <a:endParaRPr lang="en-GB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105025" y="6210300"/>
            <a:ext cx="3819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b="1" dirty="0" smtClean="0">
                <a:latin typeface="+mj-lt"/>
              </a:rPr>
              <a:t>Highly Flexible visual verification solution</a:t>
            </a:r>
            <a:endParaRPr lang="en-GB" sz="1000" b="1" dirty="0">
              <a:latin typeface="+mj-lt"/>
            </a:endParaRPr>
          </a:p>
        </p:txBody>
      </p:sp>
      <p:pic>
        <p:nvPicPr>
          <p:cNvPr id="51" name="Picture 40" descr="C:\Users\Public\Pictures\product\Video\Sensors_IRVPI800M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2570" y="2204830"/>
            <a:ext cx="4318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0" descr="Burgl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380" y="2276840"/>
            <a:ext cx="554555" cy="56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1" descr="IRPI800M_2[2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272" y="1386012"/>
            <a:ext cx="362594" cy="76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27"/>
          <p:cNvGrpSpPr>
            <a:grpSpLocks/>
          </p:cNvGrpSpPr>
          <p:nvPr/>
        </p:nvGrpSpPr>
        <p:grpSpPr bwMode="auto">
          <a:xfrm>
            <a:off x="186132" y="2213714"/>
            <a:ext cx="1305338" cy="782081"/>
            <a:chOff x="480" y="1088"/>
            <a:chExt cx="1224" cy="600"/>
          </a:xfrm>
        </p:grpSpPr>
        <p:sp>
          <p:nvSpPr>
            <p:cNvPr id="58" name="Line 25"/>
            <p:cNvSpPr>
              <a:spLocks noChangeShapeType="1"/>
            </p:cNvSpPr>
            <p:nvPr/>
          </p:nvSpPr>
          <p:spPr bwMode="auto">
            <a:xfrm flipH="1" flipV="1">
              <a:off x="480" y="1088"/>
              <a:ext cx="117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 flipH="1">
              <a:off x="736" y="1320"/>
              <a:ext cx="96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1" name="Picture 4" descr="C:\Users\Public\Pictures\product\Radio\Sensors_DFO800M_3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33554" y="1268700"/>
            <a:ext cx="610011" cy="53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Arrow Connector 61"/>
          <p:cNvCxnSpPr/>
          <p:nvPr/>
        </p:nvCxnSpPr>
        <p:spPr>
          <a:xfrm>
            <a:off x="1201395" y="2036442"/>
            <a:ext cx="242084" cy="177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781545" y="1800515"/>
            <a:ext cx="146104" cy="354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594175" y="3601452"/>
            <a:ext cx="649287" cy="2174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1508671" y="3440212"/>
            <a:ext cx="62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Arial" charset="0"/>
              </a:rPr>
              <a:t>GPRS</a:t>
            </a:r>
            <a:endParaRPr lang="en-GB" sz="1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Video Example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33525"/>
            <a:ext cx="8062913" cy="815975"/>
          </a:xfrm>
        </p:spPr>
        <p:txBody>
          <a:bodyPr/>
          <a:lstStyle/>
          <a:p>
            <a:r>
              <a:rPr lang="en-GB" sz="1800" b="1" dirty="0" smtClean="0"/>
              <a:t>Image Sequence (Slideshow) </a:t>
            </a:r>
          </a:p>
          <a:p>
            <a:pPr lvl="1"/>
            <a:r>
              <a:rPr lang="en-GB" sz="1600" dirty="0" smtClean="0"/>
              <a:t>Black and white, high resolution</a:t>
            </a:r>
          </a:p>
          <a:p>
            <a:pPr lvl="1"/>
            <a:r>
              <a:rPr lang="en-GB" sz="1600" dirty="0" smtClean="0"/>
              <a:t>4 pre-alarm images and 8 post alarm images.</a:t>
            </a:r>
          </a:p>
        </p:txBody>
      </p:sp>
      <p:pic>
        <p:nvPicPr>
          <p:cNvPr id="292868" name="Picture 4" descr="002112_2012-04-20_13-42-29_128_01_000_x80028368000_0000001B_2816_999_01_00990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69" name="Picture 5" descr="002112_2012-04-20_13-42-29_128_01_000_x80028368000_0000001B_2816_999_02_00730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0" name="Picture 6" descr="002112_2012-04-20_13-42-29_128_01_000_x80028368000_0000001B_2816_999_03_00460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1" name="Picture 7" descr="002112_2012-04-20_13-42-29_128_01_000_x80028368000_0000001B_2816_999_04_00200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2" name="Picture 8" descr="002112_2012-04-20_13-42-29_128_01_000_x80028368000_0000001B_2816_999_05_00000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3" name="Picture 9" descr="002112_2012-04-20_13-42-29_128_01_000_x80028368000_0000001B_2816_999_06_00270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4" name="Picture 10" descr="002112_2012-04-20_13-42-29_128_01_000_x80028368000_0000001B_2816_999_07_00470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5" name="Picture 11" descr="002112_2012-04-20_13-42-29_128_01_000_x80028368000_0000001B_2816_999_08_00680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6" name="Picture 12" descr="002112_2012-04-20_13-42-29_128_01_000_x80028368000_0000001B_2816_999_09_00880_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7" name="Picture 13" descr="002112_2012-04-20_13-42-29_128_01_000_x80028368000_0000001B_2816_999_10_01090_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8" name="Picture 14" descr="002112_2012-04-20_13-42-29_128_01_000_x80028368000_0000001B_2816_999_11_01290_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9" name="Picture 15" descr="002112_2012-04-20_13-42-29_128_01_000_x80028368000_0000001B_2816_999_12_01500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2275" y="2565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heme/theme1.xml><?xml version="1.0" encoding="utf-8"?>
<a:theme xmlns:a="http://schemas.openxmlformats.org/drawingml/2006/main" name="PowerPoint Template-External-White">
  <a:themeElements>
    <a:clrScheme name="PowerPoint Template-External-White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66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B8"/>
      </a:accent5>
      <a:accent6>
        <a:srgbClr val="2D2DB9"/>
      </a:accent6>
      <a:hlink>
        <a:srgbClr val="3399FF"/>
      </a:hlink>
      <a:folHlink>
        <a:srgbClr val="E6BA00"/>
      </a:folHlink>
    </a:clrScheme>
    <a:fontScheme name="PowerPoint Template-External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-External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-External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-External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-External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-External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-External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-External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-External-Whi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B8"/>
        </a:accent5>
        <a:accent6>
          <a:srgbClr val="2D2DB9"/>
        </a:accent6>
        <a:hlink>
          <a:srgbClr val="3399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-External-Whi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B8"/>
        </a:accent5>
        <a:accent6>
          <a:srgbClr val="2D2DB9"/>
        </a:accent6>
        <a:hlink>
          <a:srgbClr val="3399FF"/>
        </a:hlink>
        <a:folHlink>
          <a:srgbClr val="E6B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11727</TotalTime>
  <Words>1316</Words>
  <Application>Microsoft Office PowerPoint</Application>
  <PresentationFormat>Presentazione su schermo (4:3)</PresentationFormat>
  <Paragraphs>372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PowerPoint Template-External-White</vt:lpstr>
      <vt:lpstr>Product Launch Presentation</vt:lpstr>
      <vt:lpstr>What is the Flex V3?</vt:lpstr>
      <vt:lpstr>What can Galaxy Flex do for You?</vt:lpstr>
      <vt:lpstr>Alarm Signalling over GPRS and Ethernet</vt:lpstr>
      <vt:lpstr>$$ What does the New Comms mean? $$</vt:lpstr>
      <vt:lpstr>$$ What does the New Comms mean? $$</vt:lpstr>
      <vt:lpstr>Using the complete Flex V3 solution</vt:lpstr>
      <vt:lpstr>ARC visual-verification with PE1800IP</vt:lpstr>
      <vt:lpstr>Video Example 1</vt:lpstr>
      <vt:lpstr>$$ So what does Visual verification mean? $$</vt:lpstr>
      <vt:lpstr>Reduce installation cost</vt:lpstr>
      <vt:lpstr>Diapositiva 12</vt:lpstr>
      <vt:lpstr>Galaxy Flex Market Plus Points Summary</vt:lpstr>
      <vt:lpstr>Order Codes</vt:lpstr>
      <vt:lpstr>Diapositiva 15</vt:lpstr>
      <vt:lpstr>Appendix Galaxy Flex V3</vt:lpstr>
      <vt:lpstr>Change to AC Mains cabling</vt:lpstr>
    </vt:vector>
  </TitlesOfParts>
  <Company>Honeywell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dtmiller</dc:creator>
  <cp:lastModifiedBy>E187805</cp:lastModifiedBy>
  <cp:revision>453</cp:revision>
  <dcterms:created xsi:type="dcterms:W3CDTF">2004-05-20T20:50:15Z</dcterms:created>
  <dcterms:modified xsi:type="dcterms:W3CDTF">2013-02-18T17:09:05Z</dcterms:modified>
</cp:coreProperties>
</file>